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8" r:id="rId1"/>
  </p:sldMasterIdLst>
  <p:sldIdLst>
    <p:sldId id="256" r:id="rId2"/>
    <p:sldId id="257" r:id="rId3"/>
    <p:sldId id="258" r:id="rId4"/>
    <p:sldId id="259" r:id="rId5"/>
    <p:sldId id="260" r:id="rId6"/>
    <p:sldId id="261" r:id="rId7"/>
    <p:sldId id="273" r:id="rId8"/>
    <p:sldId id="264" r:id="rId9"/>
    <p:sldId id="265" r:id="rId10"/>
    <p:sldId id="266" r:id="rId11"/>
    <p:sldId id="267" r:id="rId12"/>
    <p:sldId id="268" r:id="rId13"/>
    <p:sldId id="269" r:id="rId14"/>
    <p:sldId id="272"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76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32" y="-4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9267" y="3598605"/>
            <a:ext cx="10652964" cy="2192595"/>
          </a:xfrm>
          <a:noFill/>
          <a:effectLst>
            <a:outerShdw blurRad="50800" dist="38100" dir="2700000" algn="tl" rotWithShape="0">
              <a:prstClr val="black">
                <a:alpha val="40000"/>
              </a:prstClr>
            </a:outerShdw>
          </a:effectLst>
        </p:spPr>
        <p:txBody>
          <a:bodyPr>
            <a:normAutofit/>
          </a:bodyPr>
          <a:lstStyle>
            <a:lvl1pPr algn="r">
              <a:defRPr sz="4800">
                <a:solidFill>
                  <a:srgbClr val="8A1A3D"/>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958942" y="2595727"/>
            <a:ext cx="10633977" cy="914388"/>
          </a:xfrm>
        </p:spPr>
        <p:txBody>
          <a:bodyPr>
            <a:normAutofit/>
          </a:bodyPr>
          <a:lstStyle>
            <a:lvl1pPr marL="0" indent="0" algn="r">
              <a:buNone/>
              <a:defRPr sz="3733" b="0" i="0">
                <a:solidFill>
                  <a:schemeClr val="accent1">
                    <a:lumMod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F76E764-FEBC-4645-96C5-DAED5B538112}" type="datetimeFigureOut">
              <a:rPr lang="en-IN" smtClean="0"/>
              <a:t>24-05-2021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03FA14-D946-404E-B4F2-9336B07414E3}" type="slidenum">
              <a:rPr lang="en-IN" smtClean="0"/>
              <a:t>‹#›</a:t>
            </a:fld>
            <a:endParaRPr lang="en-IN"/>
          </a:p>
        </p:txBody>
      </p:sp>
    </p:spTree>
    <p:extLst>
      <p:ext uri="{BB962C8B-B14F-4D97-AF65-F5344CB8AC3E}">
        <p14:creationId xmlns:p14="http://schemas.microsoft.com/office/powerpoint/2010/main" val="19092524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76E764-FEBC-4645-96C5-DAED5B538112}" type="datetimeFigureOut">
              <a:rPr lang="en-IN" smtClean="0"/>
              <a:t>24-05-2021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03FA14-D946-404E-B4F2-9336B07414E3}" type="slidenum">
              <a:rPr lang="en-IN" smtClean="0"/>
              <a:t>‹#›</a:t>
            </a:fld>
            <a:endParaRPr lang="en-IN"/>
          </a:p>
        </p:txBody>
      </p:sp>
    </p:spTree>
    <p:extLst>
      <p:ext uri="{BB962C8B-B14F-4D97-AF65-F5344CB8AC3E}">
        <p14:creationId xmlns:p14="http://schemas.microsoft.com/office/powerpoint/2010/main" val="3089302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76E764-FEBC-4645-96C5-DAED5B538112}" type="datetimeFigureOut">
              <a:rPr lang="en-IN" smtClean="0"/>
              <a:t>24-05-2021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03FA14-D946-404E-B4F2-9336B07414E3}" type="slidenum">
              <a:rPr lang="en-IN" smtClean="0"/>
              <a:t>‹#›</a:t>
            </a:fld>
            <a:endParaRPr lang="en-IN"/>
          </a:p>
        </p:txBody>
      </p:sp>
    </p:spTree>
    <p:extLst>
      <p:ext uri="{BB962C8B-B14F-4D97-AF65-F5344CB8AC3E}">
        <p14:creationId xmlns:p14="http://schemas.microsoft.com/office/powerpoint/2010/main" val="3468641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76E764-FEBC-4645-96C5-DAED5B538112}" type="datetimeFigureOut">
              <a:rPr lang="en-IN" smtClean="0"/>
              <a:t>24-05-2021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03FA14-D946-404E-B4F2-9336B07414E3}" type="slidenum">
              <a:rPr lang="en-IN" smtClean="0"/>
              <a:t>‹#›</a:t>
            </a:fld>
            <a:endParaRPr lang="en-IN"/>
          </a:p>
        </p:txBody>
      </p:sp>
      <p:pic>
        <p:nvPicPr>
          <p:cNvPr id="7" name="Picture 6" descr="E:\websites\free-power-point-templates\2012\logos.png">
            <a:extLst>
              <a:ext uri="{FF2B5EF4-FFF2-40B4-BE49-F238E27FC236}">
                <a16:creationId xmlns:a16="http://schemas.microsoft.com/office/drawing/2014/main" xmlns=""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421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F76E764-FEBC-4645-96C5-DAED5B538112}" type="datetimeFigureOut">
              <a:rPr lang="en-IN" smtClean="0"/>
              <a:t>24-05-2021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03FA14-D946-404E-B4F2-9336B07414E3}" type="slidenum">
              <a:rPr lang="en-IN" smtClean="0"/>
              <a:t>‹#›</a:t>
            </a:fld>
            <a:endParaRPr lang="en-IN"/>
          </a:p>
        </p:txBody>
      </p:sp>
    </p:spTree>
    <p:extLst>
      <p:ext uri="{BB962C8B-B14F-4D97-AF65-F5344CB8AC3E}">
        <p14:creationId xmlns:p14="http://schemas.microsoft.com/office/powerpoint/2010/main" val="687812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8955" y="426931"/>
            <a:ext cx="10994760" cy="1018035"/>
          </a:xfrm>
        </p:spPr>
        <p:txBody>
          <a:bodyPr>
            <a:normAutofit/>
          </a:bodyPr>
          <a:lstStyle>
            <a:lvl1pPr algn="r">
              <a:defRPr sz="4800" baseline="0">
                <a:solidFill>
                  <a:srgbClr val="8A1A3D"/>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559291" y="1750142"/>
            <a:ext cx="10994760" cy="4555973"/>
          </a:xfrm>
        </p:spPr>
        <p:txBody>
          <a:bodyPr/>
          <a:lstStyle>
            <a:lvl1pPr algn="l">
              <a:defRPr sz="3733">
                <a:solidFill>
                  <a:schemeClr val="accent1">
                    <a:lumMod val="75000"/>
                  </a:schemeClr>
                </a:solidFill>
              </a:defRPr>
            </a:lvl1pPr>
            <a:lvl2pPr algn="l">
              <a:defRPr>
                <a:solidFill>
                  <a:schemeClr val="accent1">
                    <a:lumMod val="75000"/>
                  </a:schemeClr>
                </a:solidFill>
              </a:defRPr>
            </a:lvl2pPr>
            <a:lvl3pPr algn="l">
              <a:defRPr>
                <a:solidFill>
                  <a:schemeClr val="accent1">
                    <a:lumMod val="75000"/>
                  </a:schemeClr>
                </a:solidFill>
              </a:defRPr>
            </a:lvl3pPr>
            <a:lvl4pPr algn="l">
              <a:defRPr>
                <a:solidFill>
                  <a:schemeClr val="accent1">
                    <a:lumMod val="75000"/>
                  </a:schemeClr>
                </a:solidFill>
              </a:defRPr>
            </a:lvl4pPr>
            <a:lvl5pPr algn="l">
              <a:defRPr>
                <a:solidFill>
                  <a:schemeClr val="accent1">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76E764-FEBC-4645-96C5-DAED5B538112}" type="datetimeFigureOut">
              <a:rPr lang="en-IN" smtClean="0"/>
              <a:t>24-05-2021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03FA14-D946-404E-B4F2-9336B07414E3}" type="slidenum">
              <a:rPr lang="en-IN" smtClean="0"/>
              <a:t>‹#›</a:t>
            </a:fld>
            <a:endParaRPr lang="en-IN"/>
          </a:p>
        </p:txBody>
      </p:sp>
    </p:spTree>
    <p:extLst>
      <p:ext uri="{BB962C8B-B14F-4D97-AF65-F5344CB8AC3E}">
        <p14:creationId xmlns:p14="http://schemas.microsoft.com/office/powerpoint/2010/main" val="3486488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71020" y="610875"/>
            <a:ext cx="8740877" cy="967132"/>
          </a:xfrm>
        </p:spPr>
        <p:txBody>
          <a:bodyPr>
            <a:normAutofit/>
          </a:bodyPr>
          <a:lstStyle>
            <a:lvl1pPr algn="l">
              <a:defRPr sz="4800">
                <a:solidFill>
                  <a:srgbClr val="8A1A3D"/>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2871020" y="1628909"/>
            <a:ext cx="8740877" cy="4681415"/>
          </a:xfrm>
        </p:spPr>
        <p:txBody>
          <a:bodyPr/>
          <a:lstStyle>
            <a:lvl1pPr>
              <a:defRPr sz="3733">
                <a:solidFill>
                  <a:schemeClr val="accent1">
                    <a:lumMod val="75000"/>
                  </a:schemeClr>
                </a:solidFill>
              </a:defRPr>
            </a:lvl1pPr>
            <a:lvl2pPr>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76E764-FEBC-4645-96C5-DAED5B538112}" type="datetimeFigureOut">
              <a:rPr lang="en-IN" smtClean="0"/>
              <a:t>24-05-2021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03FA14-D946-404E-B4F2-9336B07414E3}" type="slidenum">
              <a:rPr lang="en-IN" smtClean="0"/>
              <a:t>‹#›</a:t>
            </a:fld>
            <a:endParaRPr lang="en-IN"/>
          </a:p>
        </p:txBody>
      </p:sp>
    </p:spTree>
    <p:extLst>
      <p:ext uri="{BB962C8B-B14F-4D97-AF65-F5344CB8AC3E}">
        <p14:creationId xmlns:p14="http://schemas.microsoft.com/office/powerpoint/2010/main" val="2525094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F76E764-FEBC-4645-96C5-DAED5B538112}" type="datetimeFigureOut">
              <a:rPr lang="en-IN" smtClean="0"/>
              <a:t>24-05-2021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03FA14-D946-404E-B4F2-9336B07414E3}" type="slidenum">
              <a:rPr lang="en-IN" smtClean="0"/>
              <a:t>‹#›</a:t>
            </a:fld>
            <a:endParaRPr lang="en-IN"/>
          </a:p>
        </p:txBody>
      </p:sp>
    </p:spTree>
    <p:extLst>
      <p:ext uri="{BB962C8B-B14F-4D97-AF65-F5344CB8AC3E}">
        <p14:creationId xmlns:p14="http://schemas.microsoft.com/office/powerpoint/2010/main" val="3439739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76E764-FEBC-4645-96C5-DAED5B538112}" type="datetimeFigureOut">
              <a:rPr lang="en-IN" smtClean="0"/>
              <a:t>24-05-2021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03FA14-D946-404E-B4F2-9336B07414E3}" type="slidenum">
              <a:rPr lang="en-IN" smtClean="0"/>
              <a:t>‹#›</a:t>
            </a:fld>
            <a:endParaRPr lang="en-IN"/>
          </a:p>
        </p:txBody>
      </p:sp>
    </p:spTree>
    <p:extLst>
      <p:ext uri="{BB962C8B-B14F-4D97-AF65-F5344CB8AC3E}">
        <p14:creationId xmlns:p14="http://schemas.microsoft.com/office/powerpoint/2010/main" val="2916051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9752" y="431018"/>
            <a:ext cx="10791153" cy="1018033"/>
          </a:xfrm>
        </p:spPr>
        <p:txBody>
          <a:bodyPr>
            <a:normAutofit/>
          </a:bodyPr>
          <a:lstStyle>
            <a:lvl1pPr algn="r">
              <a:defRPr sz="4800" baseline="0">
                <a:solidFill>
                  <a:srgbClr val="8A1A3D"/>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715839" y="2128713"/>
            <a:ext cx="5386917" cy="639763"/>
          </a:xfrm>
        </p:spPr>
        <p:txBody>
          <a:bodyPr anchor="b"/>
          <a:lstStyle>
            <a:lvl1pPr marL="0" indent="0" algn="ctr">
              <a:buNone/>
              <a:defRPr sz="3200" b="1">
                <a:solidFill>
                  <a:schemeClr val="accent1">
                    <a:lumMod val="75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715839" y="2758576"/>
            <a:ext cx="5386917" cy="3035059"/>
          </a:xfrm>
        </p:spPr>
        <p:txBody>
          <a:bodyPr/>
          <a:lstStyle>
            <a:lvl1pPr algn="ctr">
              <a:defRPr sz="3200">
                <a:solidFill>
                  <a:schemeClr val="accent1">
                    <a:lumMod val="75000"/>
                  </a:schemeClr>
                </a:solidFill>
              </a:defRPr>
            </a:lvl1pPr>
            <a:lvl2pPr algn="ctr">
              <a:defRPr sz="2667">
                <a:solidFill>
                  <a:schemeClr val="accent1">
                    <a:lumMod val="75000"/>
                  </a:schemeClr>
                </a:solidFill>
              </a:defRPr>
            </a:lvl2pPr>
            <a:lvl3pPr algn="ctr">
              <a:defRPr sz="2400">
                <a:solidFill>
                  <a:schemeClr val="accent1">
                    <a:lumMod val="75000"/>
                  </a:schemeClr>
                </a:solidFill>
              </a:defRPr>
            </a:lvl3pPr>
            <a:lvl4pPr algn="ctr">
              <a:defRPr sz="2133">
                <a:solidFill>
                  <a:schemeClr val="accent1">
                    <a:lumMod val="75000"/>
                  </a:schemeClr>
                </a:solidFill>
              </a:defRPr>
            </a:lvl4pPr>
            <a:lvl5pPr algn="ctr">
              <a:defRPr sz="2133">
                <a:solidFill>
                  <a:schemeClr val="accent1">
                    <a:lumMod val="75000"/>
                  </a:schemeClr>
                </a:solidFill>
              </a:defRPr>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1" y="2128713"/>
            <a:ext cx="5389033" cy="639763"/>
          </a:xfrm>
        </p:spPr>
        <p:txBody>
          <a:bodyPr anchor="b"/>
          <a:lstStyle>
            <a:lvl1pPr marL="0" indent="0" algn="ctr">
              <a:buNone/>
              <a:defRPr sz="3200" b="1">
                <a:solidFill>
                  <a:schemeClr val="accent1">
                    <a:lumMod val="75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096001" y="2758576"/>
            <a:ext cx="5389033" cy="3035059"/>
          </a:xfrm>
        </p:spPr>
        <p:txBody>
          <a:bodyPr/>
          <a:lstStyle>
            <a:lvl1pPr algn="ctr">
              <a:defRPr sz="3200">
                <a:solidFill>
                  <a:schemeClr val="accent1">
                    <a:lumMod val="75000"/>
                  </a:schemeClr>
                </a:solidFill>
              </a:defRPr>
            </a:lvl1pPr>
            <a:lvl2pPr algn="ctr">
              <a:defRPr sz="2667">
                <a:solidFill>
                  <a:schemeClr val="accent1">
                    <a:lumMod val="75000"/>
                  </a:schemeClr>
                </a:solidFill>
              </a:defRPr>
            </a:lvl2pPr>
            <a:lvl3pPr algn="ctr">
              <a:defRPr sz="2400">
                <a:solidFill>
                  <a:schemeClr val="accent1">
                    <a:lumMod val="75000"/>
                  </a:schemeClr>
                </a:solidFill>
              </a:defRPr>
            </a:lvl3pPr>
            <a:lvl4pPr algn="ctr">
              <a:defRPr sz="2133">
                <a:solidFill>
                  <a:schemeClr val="accent1">
                    <a:lumMod val="75000"/>
                  </a:schemeClr>
                </a:solidFill>
              </a:defRPr>
            </a:lvl4pPr>
            <a:lvl5pPr algn="ctr">
              <a:defRPr sz="2133">
                <a:solidFill>
                  <a:schemeClr val="accent1">
                    <a:lumMod val="75000"/>
                  </a:schemeClr>
                </a:solidFill>
              </a:defRPr>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76E764-FEBC-4645-96C5-DAED5B538112}" type="datetimeFigureOut">
              <a:rPr lang="en-IN" smtClean="0"/>
              <a:t>24-05-2021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803FA14-D946-404E-B4F2-9336B07414E3}" type="slidenum">
              <a:rPr lang="en-IN" smtClean="0"/>
              <a:t>‹#›</a:t>
            </a:fld>
            <a:endParaRPr lang="en-IN"/>
          </a:p>
        </p:txBody>
      </p:sp>
    </p:spTree>
    <p:extLst>
      <p:ext uri="{BB962C8B-B14F-4D97-AF65-F5344CB8AC3E}">
        <p14:creationId xmlns:p14="http://schemas.microsoft.com/office/powerpoint/2010/main" val="2142151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F76E764-FEBC-4645-96C5-DAED5B538112}" type="datetimeFigureOut">
              <a:rPr lang="en-IN" smtClean="0"/>
              <a:t>24-05-2021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03FA14-D946-404E-B4F2-9336B07414E3}" type="slidenum">
              <a:rPr lang="en-IN" smtClean="0"/>
              <a:t>‹#›</a:t>
            </a:fld>
            <a:endParaRPr lang="en-IN"/>
          </a:p>
        </p:txBody>
      </p:sp>
    </p:spTree>
    <p:extLst>
      <p:ext uri="{BB962C8B-B14F-4D97-AF65-F5344CB8AC3E}">
        <p14:creationId xmlns:p14="http://schemas.microsoft.com/office/powerpoint/2010/main" val="1005702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76E764-FEBC-4645-96C5-DAED5B538112}" type="datetimeFigureOut">
              <a:rPr lang="en-IN" smtClean="0"/>
              <a:t>24-05-2021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803FA14-D946-404E-B4F2-9336B07414E3}" type="slidenum">
              <a:rPr lang="en-IN" smtClean="0"/>
              <a:t>‹#›</a:t>
            </a:fld>
            <a:endParaRPr lang="en-IN"/>
          </a:p>
        </p:txBody>
      </p:sp>
    </p:spTree>
    <p:extLst>
      <p:ext uri="{BB962C8B-B14F-4D97-AF65-F5344CB8AC3E}">
        <p14:creationId xmlns:p14="http://schemas.microsoft.com/office/powerpoint/2010/main" val="337726657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76E764-FEBC-4645-96C5-DAED5B538112}" type="datetimeFigureOut">
              <a:rPr lang="en-IN" smtClean="0"/>
              <a:t>24-05-2021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03FA14-D946-404E-B4F2-9336B07414E3}" type="slidenum">
              <a:rPr lang="en-IN" smtClean="0"/>
              <a:t>‹#›</a:t>
            </a:fld>
            <a:endParaRPr lang="en-IN"/>
          </a:p>
        </p:txBody>
      </p:sp>
    </p:spTree>
    <p:extLst>
      <p:ext uri="{BB962C8B-B14F-4D97-AF65-F5344CB8AC3E}">
        <p14:creationId xmlns:p14="http://schemas.microsoft.com/office/powerpoint/2010/main" val="232398120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F76E764-FEBC-4645-96C5-DAED5B538112}" type="datetimeFigureOut">
              <a:rPr lang="en-IN" smtClean="0"/>
              <a:t>24-05-2021</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803FA14-D946-404E-B4F2-9336B07414E3}" type="slidenum">
              <a:rPr lang="en-IN" smtClean="0"/>
              <a:t>‹#›</a:t>
            </a:fld>
            <a:endParaRPr lang="en-IN"/>
          </a:p>
        </p:txBody>
      </p:sp>
      <p:sp>
        <p:nvSpPr>
          <p:cNvPr id="7" name="TextBox 6">
            <a:extLst>
              <a:ext uri="{FF2B5EF4-FFF2-40B4-BE49-F238E27FC236}">
                <a16:creationId xmlns:a16="http://schemas.microsoft.com/office/drawing/2014/main" xmlns="" id="{11E867DF-3DCA-4725-94F0-F2B6BD747A82}"/>
              </a:ext>
            </a:extLst>
          </p:cNvPr>
          <p:cNvSpPr txBox="1"/>
          <p:nvPr/>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2593794307"/>
      </p:ext>
    </p:extLst>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fif"/><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94475" y="3186666"/>
            <a:ext cx="8960126" cy="2192595"/>
          </a:xfrm>
        </p:spPr>
        <p:txBody>
          <a:bodyPr/>
          <a:lstStyle/>
          <a:p>
            <a:r>
              <a:rPr lang="en-US" dirty="0" smtClean="0"/>
              <a:t>Development of Augmented reality viewer</a:t>
            </a:r>
            <a:endParaRPr lang="en-IN" dirty="0"/>
          </a:p>
        </p:txBody>
      </p:sp>
      <p:sp>
        <p:nvSpPr>
          <p:cNvPr id="3" name="Subtitle 2"/>
          <p:cNvSpPr>
            <a:spLocks noGrp="1"/>
          </p:cNvSpPr>
          <p:nvPr>
            <p:ph type="subTitle" idx="1"/>
          </p:nvPr>
        </p:nvSpPr>
        <p:spPr>
          <a:xfrm>
            <a:off x="8877941" y="5379261"/>
            <a:ext cx="2714290" cy="1478739"/>
          </a:xfrm>
        </p:spPr>
        <p:txBody>
          <a:bodyPr>
            <a:normAutofit/>
          </a:bodyPr>
          <a:lstStyle/>
          <a:p>
            <a:pPr>
              <a:lnSpc>
                <a:spcPct val="100000"/>
              </a:lnSpc>
              <a:spcBef>
                <a:spcPts val="0"/>
              </a:spcBef>
            </a:pPr>
            <a:r>
              <a:rPr lang="en-US" sz="2000" dirty="0" smtClean="0">
                <a:solidFill>
                  <a:schemeClr val="tx1"/>
                </a:solidFill>
              </a:rPr>
              <a:t>BY:</a:t>
            </a:r>
          </a:p>
          <a:p>
            <a:pPr>
              <a:lnSpc>
                <a:spcPct val="100000"/>
              </a:lnSpc>
              <a:spcBef>
                <a:spcPts val="0"/>
              </a:spcBef>
            </a:pPr>
            <a:r>
              <a:rPr lang="en-US" sz="2000" dirty="0" smtClean="0">
                <a:solidFill>
                  <a:schemeClr val="tx1"/>
                </a:solidFill>
              </a:rPr>
              <a:t>A. </a:t>
            </a:r>
            <a:r>
              <a:rPr lang="en-US" sz="2000" dirty="0" err="1" smtClean="0">
                <a:solidFill>
                  <a:schemeClr val="tx1"/>
                </a:solidFill>
              </a:rPr>
              <a:t>Arathy</a:t>
            </a:r>
            <a:endParaRPr lang="en-US" sz="2000" dirty="0" smtClean="0">
              <a:solidFill>
                <a:schemeClr val="tx1"/>
              </a:solidFill>
            </a:endParaRPr>
          </a:p>
          <a:p>
            <a:pPr>
              <a:lnSpc>
                <a:spcPct val="100000"/>
              </a:lnSpc>
              <a:spcBef>
                <a:spcPts val="0"/>
              </a:spcBef>
            </a:pPr>
            <a:r>
              <a:rPr lang="en-US" sz="2000" dirty="0" smtClean="0">
                <a:solidFill>
                  <a:schemeClr val="tx1"/>
                </a:solidFill>
              </a:rPr>
              <a:t>3</a:t>
            </a:r>
            <a:r>
              <a:rPr lang="en-US" sz="2000" baseline="30000" dirty="0" smtClean="0">
                <a:solidFill>
                  <a:schemeClr val="tx1"/>
                </a:solidFill>
              </a:rPr>
              <a:t>rd</a:t>
            </a:r>
            <a:r>
              <a:rPr lang="en-US" sz="2000" dirty="0" smtClean="0">
                <a:solidFill>
                  <a:schemeClr val="tx1"/>
                </a:solidFill>
              </a:rPr>
              <a:t> </a:t>
            </a:r>
            <a:r>
              <a:rPr lang="en-US" sz="2000" dirty="0" err="1" smtClean="0">
                <a:solidFill>
                  <a:schemeClr val="tx1"/>
                </a:solidFill>
              </a:rPr>
              <a:t>cse</a:t>
            </a:r>
            <a:r>
              <a:rPr lang="en-US" sz="2000" dirty="0" smtClean="0">
                <a:solidFill>
                  <a:schemeClr val="tx1"/>
                </a:solidFill>
              </a:rPr>
              <a:t> –B</a:t>
            </a:r>
          </a:p>
          <a:p>
            <a:pPr>
              <a:lnSpc>
                <a:spcPct val="100000"/>
              </a:lnSpc>
              <a:spcBef>
                <a:spcPts val="0"/>
              </a:spcBef>
            </a:pPr>
            <a:r>
              <a:rPr lang="en-US" sz="2000" dirty="0" smtClean="0">
                <a:solidFill>
                  <a:schemeClr val="tx1"/>
                </a:solidFill>
              </a:rPr>
              <a:t>920418104011</a:t>
            </a:r>
            <a:endParaRPr lang="en-IN" sz="2000" dirty="0">
              <a:solidFill>
                <a:schemeClr val="tx1"/>
              </a:solidFill>
            </a:endParaRPr>
          </a:p>
        </p:txBody>
      </p:sp>
    </p:spTree>
    <p:extLst>
      <p:ext uri="{BB962C8B-B14F-4D97-AF65-F5344CB8AC3E}">
        <p14:creationId xmlns:p14="http://schemas.microsoft.com/office/powerpoint/2010/main" val="7570874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fr-FR" dirty="0">
                <a:solidFill>
                  <a:schemeClr val="accent1">
                    <a:lumMod val="50000"/>
                  </a:schemeClr>
                </a:solidFill>
                <a:latin typeface="Verdana" pitchFamily="34" charset="0"/>
                <a:ea typeface="Verdana" pitchFamily="34" charset="0"/>
                <a:cs typeface="Verdana" pitchFamily="34" charset="0"/>
              </a:rPr>
              <a:t>System </a:t>
            </a:r>
            <a:r>
              <a:rPr lang="fr-FR" dirty="0" smtClean="0">
                <a:solidFill>
                  <a:schemeClr val="accent1">
                    <a:lumMod val="50000"/>
                  </a:schemeClr>
                </a:solidFill>
                <a:latin typeface="Verdana" pitchFamily="34" charset="0"/>
                <a:ea typeface="Verdana" pitchFamily="34" charset="0"/>
                <a:cs typeface="Verdana" pitchFamily="34" charset="0"/>
              </a:rPr>
              <a:t>Design:</a:t>
            </a:r>
            <a:endParaRPr lang="en-IN" dirty="0"/>
          </a:p>
        </p:txBody>
      </p:sp>
      <p:sp>
        <p:nvSpPr>
          <p:cNvPr id="5" name="TextBox 4"/>
          <p:cNvSpPr txBox="1"/>
          <p:nvPr/>
        </p:nvSpPr>
        <p:spPr>
          <a:xfrm>
            <a:off x="1179319" y="2182959"/>
            <a:ext cx="9562744" cy="954107"/>
          </a:xfrm>
          <a:prstGeom prst="rect">
            <a:avLst/>
          </a:prstGeom>
          <a:noFill/>
        </p:spPr>
        <p:txBody>
          <a:bodyPr wrap="square" rtlCol="0">
            <a:spAutoFit/>
          </a:bodyPr>
          <a:lstStyle/>
          <a:p>
            <a:pPr marL="514350" indent="-514350" algn="just">
              <a:buFont typeface="Wingdings" panose="05000000000000000000" pitchFamily="2" charset="2"/>
              <a:buChar char="ü"/>
            </a:pPr>
            <a:r>
              <a:rPr lang="en-US" sz="2800" dirty="0" smtClean="0">
                <a:solidFill>
                  <a:srgbClr val="61768F"/>
                </a:solidFill>
                <a:latin typeface="Times New Roman" panose="02020603050405020304" pitchFamily="18" charset="0"/>
                <a:cs typeface="Times New Roman" panose="02020603050405020304" pitchFamily="18" charset="0"/>
              </a:rPr>
              <a:t>BY USING THE LENS AND THE MOBILE THE IMAGE CAN BE VIEWED WITH THE REAL WORLD</a:t>
            </a:r>
            <a:r>
              <a:rPr lang="en-US" dirty="0" smtClean="0">
                <a:solidFill>
                  <a:srgbClr val="61768F"/>
                </a:solidFill>
              </a:rPr>
              <a:t>.</a:t>
            </a:r>
            <a:endParaRPr lang="en-IN" dirty="0">
              <a:solidFill>
                <a:srgbClr val="61768F"/>
              </a:solidFill>
            </a:endParaRPr>
          </a:p>
        </p:txBody>
      </p:sp>
      <p:pic>
        <p:nvPicPr>
          <p:cNvPr id="8" name="Content Placeholder 7"/>
          <p:cNvPicPr>
            <a:picLocks noGrp="1"/>
          </p:cNvPicPr>
          <p:nvPr>
            <p:ph idx="1"/>
          </p:nvPr>
        </p:nvPicPr>
        <p:blipFill>
          <a:blip r:embed="rId2"/>
          <a:stretch>
            <a:fillRect/>
          </a:stretch>
        </p:blipFill>
        <p:spPr>
          <a:xfrm>
            <a:off x="3133280" y="3313306"/>
            <a:ext cx="4848492" cy="3121678"/>
          </a:xfrm>
          <a:prstGeom prst="rect">
            <a:avLst/>
          </a:prstGeom>
        </p:spPr>
      </p:pic>
    </p:spTree>
    <p:extLst>
      <p:ext uri="{BB962C8B-B14F-4D97-AF65-F5344CB8AC3E}">
        <p14:creationId xmlns:p14="http://schemas.microsoft.com/office/powerpoint/2010/main" val="15004024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fr-FR" dirty="0" err="1" smtClean="0">
                <a:solidFill>
                  <a:schemeClr val="accent1">
                    <a:lumMod val="50000"/>
                  </a:schemeClr>
                </a:solidFill>
                <a:latin typeface="Verdana" pitchFamily="34" charset="0"/>
                <a:ea typeface="Verdana" pitchFamily="34" charset="0"/>
                <a:cs typeface="Verdana" pitchFamily="34" charset="0"/>
              </a:rPr>
              <a:t>Implementation</a:t>
            </a:r>
            <a:r>
              <a:rPr lang="fr-FR" dirty="0" smtClean="0">
                <a:solidFill>
                  <a:schemeClr val="accent1">
                    <a:lumMod val="50000"/>
                  </a:schemeClr>
                </a:solidFill>
                <a:latin typeface="Verdana" pitchFamily="34" charset="0"/>
                <a:ea typeface="Verdana" pitchFamily="34" charset="0"/>
                <a:cs typeface="Verdana" pitchFamily="34" charset="0"/>
              </a:rPr>
              <a:t>:</a:t>
            </a:r>
            <a:endParaRPr lang="en-IN" dirty="0"/>
          </a:p>
        </p:txBody>
      </p:sp>
      <p:sp>
        <p:nvSpPr>
          <p:cNvPr id="5" name="TextBox 4"/>
          <p:cNvSpPr txBox="1"/>
          <p:nvPr/>
        </p:nvSpPr>
        <p:spPr>
          <a:xfrm>
            <a:off x="410198" y="2033899"/>
            <a:ext cx="8118505" cy="3970318"/>
          </a:xfrm>
          <a:prstGeom prst="rect">
            <a:avLst/>
          </a:prstGeom>
          <a:noFill/>
        </p:spPr>
        <p:txBody>
          <a:bodyPr wrap="square" rtlCol="0">
            <a:spAutoFit/>
          </a:bodyPr>
          <a:lstStyle/>
          <a:p>
            <a:pPr marL="285750" indent="-285750" algn="just">
              <a:buFont typeface="Arial" panose="020B0604020202020204" pitchFamily="34" charset="0"/>
              <a:buChar char="•"/>
            </a:pPr>
            <a:r>
              <a:rPr lang="en-IN" sz="2800" dirty="0">
                <a:solidFill>
                  <a:srgbClr val="61768F"/>
                </a:solidFill>
                <a:latin typeface="Times New Roman" panose="02020603050405020304" pitchFamily="18" charset="0"/>
                <a:cs typeface="Times New Roman" panose="02020603050405020304" pitchFamily="18" charset="0"/>
              </a:rPr>
              <a:t>A glass is placed at 45 degree angle, such that we can see through it to the object in front of us. Another source of light is kept perpendicular above the mirror. </a:t>
            </a:r>
            <a:endParaRPr lang="en-IN" sz="2800" dirty="0" smtClean="0">
              <a:solidFill>
                <a:srgbClr val="61768F"/>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800" dirty="0" smtClean="0">
                <a:solidFill>
                  <a:srgbClr val="61768F"/>
                </a:solidFill>
                <a:latin typeface="Times New Roman" panose="02020603050405020304" pitchFamily="18" charset="0"/>
                <a:cs typeface="Times New Roman" panose="02020603050405020304" pitchFamily="18" charset="0"/>
              </a:rPr>
              <a:t>The </a:t>
            </a:r>
            <a:r>
              <a:rPr lang="en-IN" sz="2800" dirty="0">
                <a:solidFill>
                  <a:srgbClr val="61768F"/>
                </a:solidFill>
                <a:latin typeface="Times New Roman" panose="02020603050405020304" pitchFamily="18" charset="0"/>
                <a:cs typeface="Times New Roman" panose="02020603050405020304" pitchFamily="18" charset="0"/>
              </a:rPr>
              <a:t>light from this source will partially reflect from the glass surface and beam straight to the observer, who will get a sense that the light is coming from straight ahead. </a:t>
            </a:r>
            <a:endParaRPr lang="en-IN" sz="2800" dirty="0" smtClean="0">
              <a:solidFill>
                <a:srgbClr val="61768F"/>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800" dirty="0" smtClean="0">
                <a:solidFill>
                  <a:srgbClr val="61768F"/>
                </a:solidFill>
                <a:latin typeface="Times New Roman" panose="02020603050405020304" pitchFamily="18" charset="0"/>
                <a:cs typeface="Times New Roman" panose="02020603050405020304" pitchFamily="18" charset="0"/>
              </a:rPr>
              <a:t>Thus </a:t>
            </a:r>
            <a:r>
              <a:rPr lang="en-IN" sz="2800" dirty="0">
                <a:solidFill>
                  <a:srgbClr val="61768F"/>
                </a:solidFill>
                <a:latin typeface="Times New Roman" panose="02020603050405020304" pitchFamily="18" charset="0"/>
                <a:cs typeface="Times New Roman" panose="02020603050405020304" pitchFamily="18" charset="0"/>
              </a:rPr>
              <a:t>both objects will appear to be in the same line.</a:t>
            </a:r>
          </a:p>
          <a:p>
            <a:endParaRPr lang="en-IN" sz="2800" dirty="0">
              <a:solidFill>
                <a:srgbClr val="61768F"/>
              </a:solidFill>
              <a:latin typeface="Times New Roman" panose="02020603050405020304" pitchFamily="18" charset="0"/>
              <a:cs typeface="Times New Roman" panose="02020603050405020304" pitchFamily="18" charset="0"/>
            </a:endParaRPr>
          </a:p>
        </p:txBody>
      </p:sp>
      <p:pic>
        <p:nvPicPr>
          <p:cNvPr id="6" name="Content Placeholder 5" descr="Augmented Reality System - an overview | ScienceDirect Topics"/>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572015" y="2655169"/>
            <a:ext cx="3001700" cy="1472450"/>
          </a:xfrm>
          <a:prstGeom prst="rect">
            <a:avLst/>
          </a:prstGeom>
          <a:noFill/>
          <a:ln>
            <a:noFill/>
          </a:ln>
        </p:spPr>
      </p:pic>
    </p:spTree>
    <p:extLst>
      <p:ext uri="{BB962C8B-B14F-4D97-AF65-F5344CB8AC3E}">
        <p14:creationId xmlns:p14="http://schemas.microsoft.com/office/powerpoint/2010/main" val="27397962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dirty="0" err="1" smtClean="0">
                <a:solidFill>
                  <a:schemeClr val="accent1">
                    <a:lumMod val="50000"/>
                  </a:schemeClr>
                </a:solidFill>
                <a:latin typeface="Verdana" pitchFamily="34" charset="0"/>
                <a:ea typeface="Verdana" pitchFamily="34" charset="0"/>
              </a:rPr>
              <a:t>Result</a:t>
            </a:r>
            <a:r>
              <a:rPr lang="fr-FR" dirty="0" smtClean="0">
                <a:solidFill>
                  <a:schemeClr val="accent1">
                    <a:lumMod val="50000"/>
                  </a:schemeClr>
                </a:solidFill>
                <a:latin typeface="Verdana" pitchFamily="34" charset="0"/>
                <a:ea typeface="Verdana" pitchFamily="34" charset="0"/>
              </a:rPr>
              <a:t>:</a:t>
            </a:r>
            <a:endParaRPr lang="en-IN" dirty="0"/>
          </a:p>
        </p:txBody>
      </p:sp>
      <p:pic>
        <p:nvPicPr>
          <p:cNvPr id="4" name="Content Placeholder 3" descr="Almost same projection plane"/>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8440" y="2278885"/>
            <a:ext cx="3478102" cy="1568212"/>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880252" y="4119071"/>
            <a:ext cx="3606290" cy="1730584"/>
          </a:xfrm>
          <a:prstGeom prst="rect">
            <a:avLst/>
          </a:prstGeom>
        </p:spPr>
      </p:pic>
      <p:pic>
        <p:nvPicPr>
          <p:cNvPr id="7" name="Picture 6"/>
          <p:cNvPicPr>
            <a:picLocks noChangeAspect="1"/>
          </p:cNvPicPr>
          <p:nvPr/>
        </p:nvPicPr>
        <p:blipFill>
          <a:blip r:embed="rId4"/>
          <a:stretch>
            <a:fillRect/>
          </a:stretch>
        </p:blipFill>
        <p:spPr>
          <a:xfrm>
            <a:off x="4857711" y="2278885"/>
            <a:ext cx="3488974" cy="3680373"/>
          </a:xfrm>
          <a:prstGeom prst="rect">
            <a:avLst/>
          </a:prstGeom>
        </p:spPr>
      </p:pic>
      <p:pic>
        <p:nvPicPr>
          <p:cNvPr id="8" name="Picture 7"/>
          <p:cNvPicPr>
            <a:picLocks noChangeAspect="1"/>
          </p:cNvPicPr>
          <p:nvPr/>
        </p:nvPicPr>
        <p:blipFill rotWithShape="1">
          <a:blip r:embed="rId5"/>
          <a:srcRect t="7517" r="-34" b="11554"/>
          <a:stretch/>
        </p:blipFill>
        <p:spPr>
          <a:xfrm>
            <a:off x="8820405" y="2529555"/>
            <a:ext cx="2947154" cy="3179035"/>
          </a:xfrm>
          <a:prstGeom prst="rect">
            <a:avLst/>
          </a:prstGeom>
        </p:spPr>
      </p:pic>
    </p:spTree>
    <p:extLst>
      <p:ext uri="{BB962C8B-B14F-4D97-AF65-F5344CB8AC3E}">
        <p14:creationId xmlns:p14="http://schemas.microsoft.com/office/powerpoint/2010/main" val="31944202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dirty="0">
                <a:solidFill>
                  <a:schemeClr val="accent1">
                    <a:lumMod val="50000"/>
                  </a:schemeClr>
                </a:solidFill>
                <a:latin typeface="Verdana" pitchFamily="34" charset="0"/>
                <a:ea typeface="Verdana" pitchFamily="34" charset="0"/>
                <a:cs typeface="Verdana" pitchFamily="34" charset="0"/>
              </a:rPr>
              <a:t>Social </a:t>
            </a:r>
            <a:r>
              <a:rPr lang="fr-FR" dirty="0" smtClean="0">
                <a:solidFill>
                  <a:schemeClr val="accent1">
                    <a:lumMod val="50000"/>
                  </a:schemeClr>
                </a:solidFill>
                <a:latin typeface="Verdana" pitchFamily="34" charset="0"/>
                <a:ea typeface="Verdana" pitchFamily="34" charset="0"/>
                <a:cs typeface="Verdana" pitchFamily="34" charset="0"/>
              </a:rPr>
              <a:t>impact:</a:t>
            </a:r>
            <a:endParaRPr lang="en-IN" dirty="0"/>
          </a:p>
        </p:txBody>
      </p:sp>
      <p:sp>
        <p:nvSpPr>
          <p:cNvPr id="3" name="Content Placeholder 2"/>
          <p:cNvSpPr>
            <a:spLocks noGrp="1"/>
          </p:cNvSpPr>
          <p:nvPr>
            <p:ph idx="1"/>
          </p:nvPr>
        </p:nvSpPr>
        <p:spPr>
          <a:xfrm>
            <a:off x="455065" y="2008261"/>
            <a:ext cx="10799747" cy="3982340"/>
          </a:xfrm>
        </p:spPr>
        <p:txBody>
          <a:bodyPr>
            <a:noAutofit/>
          </a:bodyPr>
          <a:lstStyle/>
          <a:p>
            <a:pPr lvl="0" algn="just"/>
            <a:r>
              <a:rPr lang="en-US" sz="3200" dirty="0" smtClean="0">
                <a:latin typeface="Times New Roman" panose="02020603050405020304" pitchFamily="18" charset="0"/>
                <a:cs typeface="Times New Roman" panose="02020603050405020304" pitchFamily="18" charset="0"/>
              </a:rPr>
              <a:t>Wearable AR devices can assist in  interactions as well. For example, while delivering a lecture to a classroom and provides basic personal information, such as education or employer, for each member of the meeting, AR can be used.</a:t>
            </a:r>
            <a:endParaRPr lang="en-IN" sz="3200" dirty="0" smtClean="0">
              <a:latin typeface="Times New Roman" panose="02020603050405020304" pitchFamily="18" charset="0"/>
              <a:cs typeface="Times New Roman" panose="02020603050405020304" pitchFamily="18" charset="0"/>
            </a:endParaRPr>
          </a:p>
          <a:p>
            <a:pPr lvl="0" algn="just"/>
            <a:r>
              <a:rPr lang="en-US" sz="3200" dirty="0" smtClean="0">
                <a:latin typeface="Times New Roman" panose="02020603050405020304" pitchFamily="18" charset="0"/>
                <a:cs typeface="Times New Roman" panose="02020603050405020304" pitchFamily="18" charset="0"/>
              </a:rPr>
              <a:t>Not only does this save time, it improves the human interaction. For example, doctors equipped with wearable computers can focus on interacting with and listening to their patients while still having immediate access to patient history in their line of sight. </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78460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Verdana" panose="020B0604030504040204" pitchFamily="34" charset="0"/>
                <a:ea typeface="Verdana" panose="020B0604030504040204" pitchFamily="34" charset="0"/>
              </a:rPr>
              <a:t>conclusion:</a:t>
            </a:r>
            <a:endParaRPr lang="en-IN" dirty="0">
              <a:latin typeface="Verdana" panose="020B0604030504040204" pitchFamily="34" charset="0"/>
              <a:ea typeface="Verdana" panose="020B0604030504040204" pitchFamily="34" charset="0"/>
            </a:endParaRPr>
          </a:p>
        </p:txBody>
      </p:sp>
      <p:sp>
        <p:nvSpPr>
          <p:cNvPr id="3" name="Content Placeholder 2"/>
          <p:cNvSpPr>
            <a:spLocks noGrp="1"/>
          </p:cNvSpPr>
          <p:nvPr>
            <p:ph idx="1"/>
          </p:nvPr>
        </p:nvSpPr>
        <p:spPr>
          <a:xfrm>
            <a:off x="487109" y="1717706"/>
            <a:ext cx="11194991" cy="4614728"/>
          </a:xfrm>
        </p:spPr>
        <p:txBody>
          <a:bodyPr>
            <a:noAutofit/>
          </a:bodyPr>
          <a:lstStyle/>
          <a:p>
            <a:pPr algn="just"/>
            <a:r>
              <a:rPr lang="en-IN" sz="2800" dirty="0" smtClean="0">
                <a:latin typeface="Times New Roman" panose="02020603050405020304" pitchFamily="18" charset="0"/>
                <a:cs typeface="Times New Roman" panose="02020603050405020304" pitchFamily="18" charset="0"/>
              </a:rPr>
              <a:t>Despite </a:t>
            </a:r>
            <a:r>
              <a:rPr lang="en-IN" sz="2800" dirty="0">
                <a:latin typeface="Times New Roman" panose="02020603050405020304" pitchFamily="18" charset="0"/>
                <a:cs typeface="Times New Roman" panose="02020603050405020304" pitchFamily="18" charset="0"/>
              </a:rPr>
              <a:t>of the many recent advances in AR, much work remains to be done. Application developments can be helped by using the available libraries. </a:t>
            </a:r>
            <a:endParaRPr lang="en-IN" sz="2800" dirty="0" smtClean="0">
              <a:latin typeface="Times New Roman" panose="02020603050405020304" pitchFamily="18" charset="0"/>
              <a:cs typeface="Times New Roman" panose="02020603050405020304" pitchFamily="18" charset="0"/>
            </a:endParaRPr>
          </a:p>
          <a:p>
            <a:pPr algn="just"/>
            <a:r>
              <a:rPr lang="en-IN" sz="2800" dirty="0" smtClean="0">
                <a:latin typeface="Times New Roman" panose="02020603050405020304" pitchFamily="18" charset="0"/>
                <a:cs typeface="Times New Roman" panose="02020603050405020304" pitchFamily="18" charset="0"/>
              </a:rPr>
              <a:t>One </a:t>
            </a:r>
            <a:r>
              <a:rPr lang="en-IN" sz="2800" dirty="0">
                <a:latin typeface="Times New Roman" panose="02020603050405020304" pitchFamily="18" charset="0"/>
                <a:cs typeface="Times New Roman" panose="02020603050405020304" pitchFamily="18" charset="0"/>
              </a:rPr>
              <a:t>of them is AR Toolkit that provides computer vision techniques to calculate a camera’s position and orientation relative to marked cards so that virtual 3D objects can be overlaid precisely on the markers. </a:t>
            </a:r>
            <a:endParaRPr lang="en-IN" sz="2800" dirty="0" smtClean="0">
              <a:latin typeface="Times New Roman" panose="02020603050405020304" pitchFamily="18" charset="0"/>
              <a:cs typeface="Times New Roman" panose="02020603050405020304" pitchFamily="18" charset="0"/>
            </a:endParaRPr>
          </a:p>
          <a:p>
            <a:pPr algn="just"/>
            <a:r>
              <a:rPr lang="en-IN" sz="2800" dirty="0" smtClean="0">
                <a:latin typeface="Times New Roman" panose="02020603050405020304" pitchFamily="18" charset="0"/>
                <a:cs typeface="Times New Roman" panose="02020603050405020304" pitchFamily="18" charset="0"/>
              </a:rPr>
              <a:t>This </a:t>
            </a:r>
            <a:r>
              <a:rPr lang="en-IN" sz="2800" dirty="0">
                <a:latin typeface="Times New Roman" panose="02020603050405020304" pitchFamily="18" charset="0"/>
                <a:cs typeface="Times New Roman" panose="02020603050405020304" pitchFamily="18" charset="0"/>
              </a:rPr>
              <a:t>project proposed a simple, less expensive AR viewer, to be useful for learning purposes in Educational Sector. This model would be of more useful to students in Rural areas.</a:t>
            </a:r>
          </a:p>
        </p:txBody>
      </p:sp>
    </p:spTree>
    <p:extLst>
      <p:ext uri="{BB962C8B-B14F-4D97-AF65-F5344CB8AC3E}">
        <p14:creationId xmlns:p14="http://schemas.microsoft.com/office/powerpoint/2010/main" val="21172355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dirty="0" err="1" smtClean="0">
                <a:solidFill>
                  <a:schemeClr val="accent1">
                    <a:lumMod val="50000"/>
                  </a:schemeClr>
                </a:solidFill>
                <a:latin typeface="Verdana" pitchFamily="34" charset="0"/>
                <a:ea typeface="Verdana" pitchFamily="34" charset="0"/>
                <a:cs typeface="Verdana" pitchFamily="34" charset="0"/>
              </a:rPr>
              <a:t>References</a:t>
            </a:r>
            <a:r>
              <a:rPr lang="fr-FR" dirty="0" smtClean="0">
                <a:solidFill>
                  <a:schemeClr val="accent1">
                    <a:lumMod val="50000"/>
                  </a:schemeClr>
                </a:solidFill>
                <a:latin typeface="Verdana" pitchFamily="34" charset="0"/>
                <a:ea typeface="Verdana" pitchFamily="34" charset="0"/>
                <a:cs typeface="Verdana" pitchFamily="34" charset="0"/>
              </a:rPr>
              <a:t>:</a:t>
            </a:r>
            <a:endParaRPr lang="en-IN" dirty="0"/>
          </a:p>
        </p:txBody>
      </p:sp>
      <p:sp>
        <p:nvSpPr>
          <p:cNvPr id="3" name="Content Placeholder 2"/>
          <p:cNvSpPr>
            <a:spLocks noGrp="1"/>
          </p:cNvSpPr>
          <p:nvPr>
            <p:ph idx="1"/>
          </p:nvPr>
        </p:nvSpPr>
        <p:spPr>
          <a:xfrm>
            <a:off x="578955" y="2042445"/>
            <a:ext cx="10816839" cy="4503633"/>
          </a:xfrm>
        </p:spPr>
        <p:txBody>
          <a:bodyPr>
            <a:noAutofit/>
          </a:bodyPr>
          <a:lstStyle/>
          <a:p>
            <a:pPr algn="just"/>
            <a:r>
              <a:rPr lang="en-IN" sz="2400" dirty="0" smtClean="0">
                <a:latin typeface="Times New Roman" panose="02020603050405020304" pitchFamily="18" charset="0"/>
                <a:cs typeface="Times New Roman" panose="02020603050405020304" pitchFamily="18" charset="0"/>
              </a:rPr>
              <a:t>K</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Ahlers</a:t>
            </a:r>
            <a:r>
              <a:rPr lang="en-IN" sz="2400" dirty="0">
                <a:latin typeface="Times New Roman" panose="02020603050405020304" pitchFamily="18" charset="0"/>
                <a:cs typeface="Times New Roman" panose="02020603050405020304" pitchFamily="18" charset="0"/>
              </a:rPr>
              <a:t> and A. Kramer. Distribute augmented reality for collaborative design  applications. European Computer Industry Research </a:t>
            </a:r>
            <a:r>
              <a:rPr lang="en-IN" sz="2400" dirty="0" err="1">
                <a:latin typeface="Times New Roman" panose="02020603050405020304" pitchFamily="18" charset="0"/>
                <a:cs typeface="Times New Roman" panose="02020603050405020304" pitchFamily="18" charset="0"/>
              </a:rPr>
              <a:t>Center</a:t>
            </a:r>
            <a:r>
              <a:rPr lang="en-IN" sz="2400" dirty="0">
                <a:latin typeface="Times New Roman" panose="02020603050405020304" pitchFamily="18" charset="0"/>
                <a:cs typeface="Times New Roman" panose="02020603050405020304" pitchFamily="18" charset="0"/>
              </a:rPr>
              <a:t>, 3-14, 1995.</a:t>
            </a:r>
          </a:p>
          <a:p>
            <a:pPr algn="just"/>
            <a:r>
              <a:rPr lang="en-IN" sz="2400" dirty="0" smtClean="0">
                <a:latin typeface="Times New Roman" panose="02020603050405020304" pitchFamily="18" charset="0"/>
                <a:cs typeface="Times New Roman" panose="02020603050405020304" pitchFamily="18" charset="0"/>
              </a:rPr>
              <a:t>S</a:t>
            </a:r>
            <a:r>
              <a:rPr lang="en-IN" sz="2400" dirty="0">
                <a:latin typeface="Times New Roman" panose="02020603050405020304" pitchFamily="18" charset="0"/>
                <a:cs typeface="Times New Roman" panose="02020603050405020304" pitchFamily="18" charset="0"/>
              </a:rPr>
              <a:t>. Andrei, D. Chen, C. </a:t>
            </a:r>
            <a:r>
              <a:rPr lang="en-IN" sz="2400" dirty="0" err="1">
                <a:latin typeface="Times New Roman" panose="02020603050405020304" pitchFamily="18" charset="0"/>
                <a:cs typeface="Times New Roman" panose="02020603050405020304" pitchFamily="18" charset="0"/>
              </a:rPr>
              <a:t>Tector</a:t>
            </a:r>
            <a:r>
              <a:rPr lang="en-IN" sz="2400" dirty="0">
                <a:latin typeface="Times New Roman" panose="02020603050405020304" pitchFamily="18" charset="0"/>
                <a:cs typeface="Times New Roman" panose="02020603050405020304" pitchFamily="18" charset="0"/>
              </a:rPr>
              <a:t>, A. Brandt, H. Chen, R. </a:t>
            </a:r>
            <a:r>
              <a:rPr lang="en-IN" sz="2400" dirty="0" err="1">
                <a:latin typeface="Times New Roman" panose="02020603050405020304" pitchFamily="18" charset="0"/>
                <a:cs typeface="Times New Roman" panose="02020603050405020304" pitchFamily="18" charset="0"/>
              </a:rPr>
              <a:t>Ohbuchi</a:t>
            </a:r>
            <a:r>
              <a:rPr lang="en-IN" sz="2400" dirty="0">
                <a:latin typeface="Times New Roman" panose="02020603050405020304" pitchFamily="18" charset="0"/>
                <a:cs typeface="Times New Roman" panose="02020603050405020304" pitchFamily="18" charset="0"/>
              </a:rPr>
              <a:t>, M. </a:t>
            </a:r>
            <a:r>
              <a:rPr lang="en-IN" sz="2400" dirty="0" err="1">
                <a:latin typeface="Times New Roman" panose="02020603050405020304" pitchFamily="18" charset="0"/>
                <a:cs typeface="Times New Roman" panose="02020603050405020304" pitchFamily="18" charset="0"/>
              </a:rPr>
              <a:t>Bajura</a:t>
            </a:r>
            <a:r>
              <a:rPr lang="en-IN" sz="2400" dirty="0">
                <a:latin typeface="Times New Roman" panose="02020603050405020304" pitchFamily="18" charset="0"/>
                <a:cs typeface="Times New Roman" panose="02020603050405020304" pitchFamily="18" charset="0"/>
              </a:rPr>
              <a:t>, and H. Fuchs. Case study: Observing a volume rendered </a:t>
            </a:r>
            <a:r>
              <a:rPr lang="en-IN" sz="2400" dirty="0" err="1">
                <a:latin typeface="Times New Roman" panose="02020603050405020304" pitchFamily="18" charset="0"/>
                <a:cs typeface="Times New Roman" panose="02020603050405020304" pitchFamily="18" charset="0"/>
              </a:rPr>
              <a:t>fetus</a:t>
            </a:r>
            <a:r>
              <a:rPr lang="en-IN" sz="2400" dirty="0">
                <a:latin typeface="Times New Roman" panose="02020603050405020304" pitchFamily="18" charset="0"/>
                <a:cs typeface="Times New Roman" panose="02020603050405020304" pitchFamily="18" charset="0"/>
              </a:rPr>
              <a:t> within a pregnant patient. Proceedings of IEEE Visualization, 17-21, 1993.</a:t>
            </a:r>
          </a:p>
          <a:p>
            <a:pPr algn="just"/>
            <a:r>
              <a:rPr lang="en-IN" sz="2400" dirty="0" smtClean="0">
                <a:latin typeface="Times New Roman" panose="02020603050405020304" pitchFamily="18" charset="0"/>
                <a:cs typeface="Times New Roman" panose="02020603050405020304" pitchFamily="18" charset="0"/>
              </a:rPr>
              <a:t>R</a:t>
            </a:r>
            <a:r>
              <a:rPr lang="en-IN" sz="2400" dirty="0">
                <a:latin typeface="Times New Roman" panose="02020603050405020304" pitchFamily="18" charset="0"/>
                <a:cs typeface="Times New Roman" panose="02020603050405020304" pitchFamily="18" charset="0"/>
              </a:rPr>
              <a:t>. Azuma. Tracking requirements for augmented reality. Communications of the ACM, 36(7):50-51, 1993.</a:t>
            </a:r>
          </a:p>
          <a:p>
            <a:pPr algn="just"/>
            <a:r>
              <a:rPr lang="en-IN" sz="2400" dirty="0" smtClean="0">
                <a:latin typeface="Times New Roman" panose="02020603050405020304" pitchFamily="18" charset="0"/>
                <a:cs typeface="Times New Roman" panose="02020603050405020304" pitchFamily="18" charset="0"/>
              </a:rPr>
              <a:t>R</a:t>
            </a:r>
            <a:r>
              <a:rPr lang="en-IN" sz="2400" dirty="0">
                <a:latin typeface="Times New Roman" panose="02020603050405020304" pitchFamily="18" charset="0"/>
                <a:cs typeface="Times New Roman" panose="02020603050405020304" pitchFamily="18" charset="0"/>
              </a:rPr>
              <a:t>. Azuma. A survey of augmented reality. ACM SIGGRAPH, 1-38, 1997</a:t>
            </a:r>
            <a:r>
              <a:rPr lang="en-IN" sz="2400" dirty="0" smtClean="0">
                <a:latin typeface="Times New Roman" panose="02020603050405020304" pitchFamily="18" charset="0"/>
                <a:cs typeface="Times New Roman" panose="02020603050405020304" pitchFamily="18" charset="0"/>
              </a:rPr>
              <a:t>.</a:t>
            </a:r>
          </a:p>
          <a:p>
            <a:pPr algn="just"/>
            <a:r>
              <a:rPr lang="en-IN" sz="2400" dirty="0" smtClean="0">
                <a:latin typeface="Times New Roman" panose="02020603050405020304" pitchFamily="18" charset="0"/>
                <a:cs typeface="Times New Roman" panose="02020603050405020304" pitchFamily="18" charset="0"/>
              </a:rPr>
              <a:t>M. </a:t>
            </a:r>
            <a:r>
              <a:rPr lang="en-IN" sz="2400" dirty="0" err="1" smtClean="0">
                <a:latin typeface="Times New Roman" panose="02020603050405020304" pitchFamily="18" charset="0"/>
                <a:cs typeface="Times New Roman" panose="02020603050405020304" pitchFamily="18" charset="0"/>
              </a:rPr>
              <a:t>Billinghurst</a:t>
            </a:r>
            <a:r>
              <a:rPr lang="en-IN" sz="2400" dirty="0" smtClean="0">
                <a:latin typeface="Times New Roman" panose="02020603050405020304" pitchFamily="18" charset="0"/>
                <a:cs typeface="Times New Roman" panose="02020603050405020304" pitchFamily="18" charset="0"/>
              </a:rPr>
              <a:t>, S. </a:t>
            </a:r>
            <a:r>
              <a:rPr lang="en-IN" sz="2400" dirty="0" err="1" smtClean="0">
                <a:latin typeface="Times New Roman" panose="02020603050405020304" pitchFamily="18" charset="0"/>
                <a:cs typeface="Times New Roman" panose="02020603050405020304" pitchFamily="18" charset="0"/>
              </a:rPr>
              <a:t>Baldis</a:t>
            </a:r>
            <a:r>
              <a:rPr lang="en-IN" sz="2400" dirty="0" smtClean="0">
                <a:latin typeface="Times New Roman" panose="02020603050405020304" pitchFamily="18" charset="0"/>
                <a:cs typeface="Times New Roman" panose="02020603050405020304" pitchFamily="18" charset="0"/>
              </a:rPr>
              <a:t>, E. Miller, and S. </a:t>
            </a:r>
            <a:r>
              <a:rPr lang="en-IN" sz="2400" dirty="0" err="1" smtClean="0">
                <a:latin typeface="Times New Roman" panose="02020603050405020304" pitchFamily="18" charset="0"/>
                <a:cs typeface="Times New Roman" panose="02020603050405020304" pitchFamily="18" charset="0"/>
              </a:rPr>
              <a:t>Weghorst</a:t>
            </a:r>
            <a:r>
              <a:rPr lang="en-IN" sz="2400" dirty="0" smtClean="0">
                <a:latin typeface="Times New Roman" panose="02020603050405020304" pitchFamily="18" charset="0"/>
                <a:cs typeface="Times New Roman" panose="02020603050405020304" pitchFamily="18" charset="0"/>
              </a:rPr>
              <a:t>. Shared space: Collaborative information spaces. Proc. of HCI International, 7-10, 1997</a:t>
            </a:r>
            <a:r>
              <a:rPr lang="en-IN" sz="2400" dirty="0" smtClean="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64226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solidFill>
                  <a:srgbClr val="61768F"/>
                </a:solidFill>
              </a:rPr>
              <a:t>THANK YOU</a:t>
            </a:r>
            <a:endParaRPr lang="en-IN" sz="5400" dirty="0">
              <a:solidFill>
                <a:srgbClr val="61768F"/>
              </a:solidFill>
            </a:endParaRPr>
          </a:p>
        </p:txBody>
      </p:sp>
      <p:pic>
        <p:nvPicPr>
          <p:cNvPr id="3" name="Picture 2"/>
          <p:cNvPicPr>
            <a:picLocks noChangeAspect="1"/>
          </p:cNvPicPr>
          <p:nvPr/>
        </p:nvPicPr>
        <p:blipFill>
          <a:blip r:embed="rId2"/>
          <a:stretch>
            <a:fillRect/>
          </a:stretch>
        </p:blipFill>
        <p:spPr>
          <a:xfrm>
            <a:off x="6481629" y="3060917"/>
            <a:ext cx="5376672" cy="2560320"/>
          </a:xfrm>
          <a:prstGeom prst="rect">
            <a:avLst/>
          </a:prstGeom>
        </p:spPr>
      </p:pic>
    </p:spTree>
    <p:extLst>
      <p:ext uri="{BB962C8B-B14F-4D97-AF65-F5344CB8AC3E}">
        <p14:creationId xmlns:p14="http://schemas.microsoft.com/office/powerpoint/2010/main" val="2463681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lumMod val="50000"/>
                  </a:schemeClr>
                </a:solidFill>
                <a:latin typeface="Verdana" pitchFamily="34" charset="0"/>
                <a:ea typeface="Verdana" pitchFamily="34" charset="0"/>
                <a:cs typeface="Verdana" pitchFamily="34" charset="0"/>
              </a:rPr>
              <a:t>CONTENTS</a:t>
            </a:r>
            <a:endParaRPr lang="en-IN" dirty="0"/>
          </a:p>
        </p:txBody>
      </p:sp>
      <p:sp>
        <p:nvSpPr>
          <p:cNvPr id="3" name="Content Placeholder 2"/>
          <p:cNvSpPr>
            <a:spLocks noGrp="1"/>
          </p:cNvSpPr>
          <p:nvPr>
            <p:ph idx="1"/>
          </p:nvPr>
        </p:nvSpPr>
        <p:spPr/>
        <p:txBody>
          <a:bodyPr numCol="2">
            <a:normAutofit fontScale="92500" lnSpcReduction="20000"/>
          </a:bodyPr>
          <a:lstStyle/>
          <a:p>
            <a:pPr marL="342900" indent="-342900" algn="just">
              <a:buFont typeface="Wingdings" panose="05000000000000000000" pitchFamily="2" charset="2"/>
              <a:buChar char="§"/>
            </a:pPr>
            <a:r>
              <a:rPr lang="fr-FR" sz="4400" dirty="0" err="1">
                <a:solidFill>
                  <a:schemeClr val="accent1">
                    <a:lumMod val="50000"/>
                  </a:schemeClr>
                </a:solidFill>
                <a:latin typeface="Times New Roman" panose="02020603050405020304" pitchFamily="18" charset="0"/>
                <a:ea typeface="Verdana" pitchFamily="34" charset="0"/>
                <a:cs typeface="Times New Roman" panose="02020603050405020304" pitchFamily="18" charset="0"/>
              </a:rPr>
              <a:t>Problem</a:t>
            </a:r>
            <a:r>
              <a:rPr lang="fr-FR" sz="4400" dirty="0">
                <a:solidFill>
                  <a:schemeClr val="accent1">
                    <a:lumMod val="50000"/>
                  </a:schemeClr>
                </a:solidFill>
                <a:latin typeface="Times New Roman" panose="02020603050405020304" pitchFamily="18" charset="0"/>
                <a:ea typeface="Verdana" pitchFamily="34" charset="0"/>
                <a:cs typeface="Times New Roman" panose="02020603050405020304" pitchFamily="18" charset="0"/>
              </a:rPr>
              <a:t> </a:t>
            </a:r>
            <a:r>
              <a:rPr lang="fr-FR" sz="4400" dirty="0" err="1">
                <a:solidFill>
                  <a:schemeClr val="accent1">
                    <a:lumMod val="50000"/>
                  </a:schemeClr>
                </a:solidFill>
                <a:latin typeface="Times New Roman" panose="02020603050405020304" pitchFamily="18" charset="0"/>
                <a:ea typeface="Verdana" pitchFamily="34" charset="0"/>
                <a:cs typeface="Times New Roman" panose="02020603050405020304" pitchFamily="18" charset="0"/>
              </a:rPr>
              <a:t>Statement</a:t>
            </a:r>
            <a:endParaRPr lang="fr-FR" sz="4400" dirty="0">
              <a:solidFill>
                <a:schemeClr val="accent1">
                  <a:lumMod val="50000"/>
                </a:schemeClr>
              </a:solidFill>
              <a:latin typeface="Times New Roman" panose="02020603050405020304" pitchFamily="18" charset="0"/>
              <a:ea typeface="Verdana" pitchFamily="34" charset="0"/>
              <a:cs typeface="Times New Roman" panose="02020603050405020304" pitchFamily="18" charset="0"/>
            </a:endParaRPr>
          </a:p>
          <a:p>
            <a:pPr marL="342900" indent="-342900" algn="just">
              <a:buFont typeface="Wingdings" panose="05000000000000000000" pitchFamily="2" charset="2"/>
              <a:buChar char="§"/>
            </a:pPr>
            <a:r>
              <a:rPr lang="fr-FR" sz="4400" dirty="0" smtClean="0">
                <a:solidFill>
                  <a:schemeClr val="accent1">
                    <a:lumMod val="50000"/>
                  </a:schemeClr>
                </a:solidFill>
                <a:latin typeface="Times New Roman" panose="02020603050405020304" pitchFamily="18" charset="0"/>
                <a:ea typeface="Verdana" pitchFamily="34" charset="0"/>
                <a:cs typeface="Times New Roman" panose="02020603050405020304" pitchFamily="18" charset="0"/>
              </a:rPr>
              <a:t>Introduction </a:t>
            </a:r>
            <a:endParaRPr lang="fr-FR" sz="4400" dirty="0">
              <a:solidFill>
                <a:schemeClr val="accent1">
                  <a:lumMod val="50000"/>
                </a:schemeClr>
              </a:solidFill>
              <a:latin typeface="Times New Roman" panose="02020603050405020304" pitchFamily="18" charset="0"/>
              <a:ea typeface="Verdana" pitchFamily="34" charset="0"/>
              <a:cs typeface="Times New Roman" panose="02020603050405020304" pitchFamily="18" charset="0"/>
            </a:endParaRPr>
          </a:p>
          <a:p>
            <a:pPr marL="342900" indent="-342900" algn="just">
              <a:buFont typeface="Wingdings" panose="05000000000000000000" pitchFamily="2" charset="2"/>
              <a:buChar char="§"/>
            </a:pPr>
            <a:r>
              <a:rPr lang="fr-FR" sz="4400" dirty="0">
                <a:solidFill>
                  <a:schemeClr val="accent1">
                    <a:lumMod val="50000"/>
                  </a:schemeClr>
                </a:solidFill>
                <a:latin typeface="Times New Roman" panose="02020603050405020304" pitchFamily="18" charset="0"/>
                <a:ea typeface="Verdana" pitchFamily="34" charset="0"/>
                <a:cs typeface="Times New Roman" panose="02020603050405020304" pitchFamily="18" charset="0"/>
              </a:rPr>
              <a:t>Objective</a:t>
            </a:r>
          </a:p>
          <a:p>
            <a:pPr marL="342900" indent="-342900" algn="just">
              <a:buFont typeface="Wingdings" panose="05000000000000000000" pitchFamily="2" charset="2"/>
              <a:buChar char="§"/>
            </a:pPr>
            <a:r>
              <a:rPr lang="fr-FR" sz="4400" dirty="0" err="1">
                <a:solidFill>
                  <a:schemeClr val="accent1">
                    <a:lumMod val="50000"/>
                  </a:schemeClr>
                </a:solidFill>
                <a:latin typeface="Times New Roman" panose="02020603050405020304" pitchFamily="18" charset="0"/>
                <a:ea typeface="Verdana" pitchFamily="34" charset="0"/>
                <a:cs typeface="Times New Roman" panose="02020603050405020304" pitchFamily="18" charset="0"/>
              </a:rPr>
              <a:t>Literature</a:t>
            </a:r>
            <a:r>
              <a:rPr lang="fr-FR" sz="4400" dirty="0">
                <a:solidFill>
                  <a:schemeClr val="accent1">
                    <a:lumMod val="50000"/>
                  </a:schemeClr>
                </a:solidFill>
                <a:latin typeface="Times New Roman" panose="02020603050405020304" pitchFamily="18" charset="0"/>
                <a:ea typeface="Verdana" pitchFamily="34" charset="0"/>
                <a:cs typeface="Times New Roman" panose="02020603050405020304" pitchFamily="18" charset="0"/>
              </a:rPr>
              <a:t> Survey</a:t>
            </a:r>
          </a:p>
          <a:p>
            <a:pPr marL="342900" indent="-342900" algn="just">
              <a:buFont typeface="Wingdings" panose="05000000000000000000" pitchFamily="2" charset="2"/>
              <a:buChar char="§"/>
            </a:pPr>
            <a:r>
              <a:rPr lang="fr-FR" sz="4400" dirty="0" err="1">
                <a:solidFill>
                  <a:schemeClr val="accent1">
                    <a:lumMod val="50000"/>
                  </a:schemeClr>
                </a:solidFill>
                <a:latin typeface="Times New Roman" panose="02020603050405020304" pitchFamily="18" charset="0"/>
                <a:ea typeface="Verdana" pitchFamily="34" charset="0"/>
                <a:cs typeface="Times New Roman" panose="02020603050405020304" pitchFamily="18" charset="0"/>
              </a:rPr>
              <a:t>Methodology</a:t>
            </a:r>
            <a:endParaRPr lang="fr-FR" sz="4400" dirty="0">
              <a:solidFill>
                <a:schemeClr val="accent1">
                  <a:lumMod val="50000"/>
                </a:schemeClr>
              </a:solidFill>
              <a:latin typeface="Times New Roman" panose="02020603050405020304" pitchFamily="18" charset="0"/>
              <a:ea typeface="Verdana" pitchFamily="34" charset="0"/>
              <a:cs typeface="Times New Roman" panose="02020603050405020304" pitchFamily="18" charset="0"/>
            </a:endParaRPr>
          </a:p>
          <a:p>
            <a:pPr marL="342900" indent="-342900" algn="just">
              <a:buFont typeface="Wingdings" panose="05000000000000000000" pitchFamily="2" charset="2"/>
              <a:buChar char="§"/>
            </a:pPr>
            <a:r>
              <a:rPr lang="fr-FR" sz="4400" dirty="0" err="1">
                <a:solidFill>
                  <a:schemeClr val="accent1">
                    <a:lumMod val="50000"/>
                  </a:schemeClr>
                </a:solidFill>
                <a:latin typeface="Times New Roman" panose="02020603050405020304" pitchFamily="18" charset="0"/>
                <a:ea typeface="Verdana" pitchFamily="34" charset="0"/>
                <a:cs typeface="Times New Roman" panose="02020603050405020304" pitchFamily="18" charset="0"/>
              </a:rPr>
              <a:t>Requirement</a:t>
            </a:r>
            <a:r>
              <a:rPr lang="fr-FR" sz="4400" dirty="0">
                <a:solidFill>
                  <a:schemeClr val="accent1">
                    <a:lumMod val="50000"/>
                  </a:schemeClr>
                </a:solidFill>
                <a:latin typeface="Times New Roman" panose="02020603050405020304" pitchFamily="18" charset="0"/>
                <a:ea typeface="Verdana" pitchFamily="34" charset="0"/>
                <a:cs typeface="Times New Roman" panose="02020603050405020304" pitchFamily="18" charset="0"/>
              </a:rPr>
              <a:t> </a:t>
            </a:r>
            <a:r>
              <a:rPr lang="fr-FR" sz="4400" dirty="0" err="1">
                <a:solidFill>
                  <a:schemeClr val="accent1">
                    <a:lumMod val="50000"/>
                  </a:schemeClr>
                </a:solidFill>
                <a:latin typeface="Times New Roman" panose="02020603050405020304" pitchFamily="18" charset="0"/>
                <a:ea typeface="Verdana" pitchFamily="34" charset="0"/>
                <a:cs typeface="Times New Roman" panose="02020603050405020304" pitchFamily="18" charset="0"/>
              </a:rPr>
              <a:t>Specification</a:t>
            </a:r>
            <a:endParaRPr lang="fr-FR" sz="4400" dirty="0">
              <a:solidFill>
                <a:schemeClr val="accent1">
                  <a:lumMod val="50000"/>
                </a:schemeClr>
              </a:solidFill>
              <a:latin typeface="Times New Roman" panose="02020603050405020304" pitchFamily="18" charset="0"/>
              <a:ea typeface="Verdana" pitchFamily="34" charset="0"/>
              <a:cs typeface="Times New Roman" panose="02020603050405020304" pitchFamily="18" charset="0"/>
            </a:endParaRPr>
          </a:p>
          <a:p>
            <a:pPr marL="285750" lvl="0" indent="-285750" algn="just">
              <a:buFont typeface="Wingdings" panose="05000000000000000000" pitchFamily="2" charset="2"/>
              <a:buChar char="§"/>
            </a:pPr>
            <a:r>
              <a:rPr lang="fr-FR" sz="4400" dirty="0">
                <a:solidFill>
                  <a:schemeClr val="accent1">
                    <a:lumMod val="50000"/>
                  </a:schemeClr>
                </a:solidFill>
                <a:latin typeface="Times New Roman" panose="02020603050405020304" pitchFamily="18" charset="0"/>
                <a:ea typeface="Verdana" pitchFamily="34" charset="0"/>
                <a:cs typeface="Times New Roman" panose="02020603050405020304" pitchFamily="18" charset="0"/>
              </a:rPr>
              <a:t>System Design</a:t>
            </a:r>
          </a:p>
          <a:p>
            <a:pPr marL="285750" lvl="0" indent="-285750" algn="just">
              <a:buFont typeface="Wingdings" panose="05000000000000000000" pitchFamily="2" charset="2"/>
              <a:buChar char="§"/>
            </a:pPr>
            <a:r>
              <a:rPr lang="fr-FR" sz="4400" dirty="0" err="1">
                <a:solidFill>
                  <a:schemeClr val="accent1">
                    <a:lumMod val="50000"/>
                  </a:schemeClr>
                </a:solidFill>
                <a:latin typeface="Times New Roman" panose="02020603050405020304" pitchFamily="18" charset="0"/>
                <a:ea typeface="Verdana" pitchFamily="34" charset="0"/>
                <a:cs typeface="Times New Roman" panose="02020603050405020304" pitchFamily="18" charset="0"/>
              </a:rPr>
              <a:t>Implementation</a:t>
            </a:r>
            <a:endParaRPr lang="fr-FR" sz="4400" dirty="0">
              <a:solidFill>
                <a:schemeClr val="accent1">
                  <a:lumMod val="50000"/>
                </a:schemeClr>
              </a:solidFill>
              <a:latin typeface="Times New Roman" panose="02020603050405020304" pitchFamily="18" charset="0"/>
              <a:ea typeface="Verdana" pitchFamily="34" charset="0"/>
              <a:cs typeface="Times New Roman" panose="02020603050405020304" pitchFamily="18" charset="0"/>
            </a:endParaRPr>
          </a:p>
          <a:p>
            <a:pPr marL="342900" indent="-342900" algn="just">
              <a:buFont typeface="Wingdings" panose="05000000000000000000" pitchFamily="2" charset="2"/>
              <a:buChar char="§"/>
            </a:pPr>
            <a:r>
              <a:rPr lang="fr-FR" sz="4400" dirty="0" err="1">
                <a:solidFill>
                  <a:schemeClr val="accent1">
                    <a:lumMod val="50000"/>
                  </a:schemeClr>
                </a:solidFill>
                <a:latin typeface="Times New Roman" panose="02020603050405020304" pitchFamily="18" charset="0"/>
                <a:ea typeface="Verdana" pitchFamily="34" charset="0"/>
                <a:cs typeface="Times New Roman" panose="02020603050405020304" pitchFamily="18" charset="0"/>
              </a:rPr>
              <a:t>Results</a:t>
            </a:r>
            <a:endParaRPr lang="fr-FR" sz="4400" dirty="0">
              <a:solidFill>
                <a:schemeClr val="accent1">
                  <a:lumMod val="50000"/>
                </a:schemeClr>
              </a:solidFill>
              <a:latin typeface="Times New Roman" panose="02020603050405020304" pitchFamily="18" charset="0"/>
              <a:ea typeface="Verdana" pitchFamily="34" charset="0"/>
              <a:cs typeface="Times New Roman" panose="02020603050405020304" pitchFamily="18" charset="0"/>
            </a:endParaRPr>
          </a:p>
          <a:p>
            <a:pPr marL="342900" indent="-342900" algn="just">
              <a:buFont typeface="Wingdings" panose="05000000000000000000" pitchFamily="2" charset="2"/>
              <a:buChar char="§"/>
            </a:pPr>
            <a:r>
              <a:rPr lang="fr-FR" sz="4400" dirty="0">
                <a:solidFill>
                  <a:schemeClr val="accent1">
                    <a:lumMod val="50000"/>
                  </a:schemeClr>
                </a:solidFill>
                <a:latin typeface="Times New Roman" panose="02020603050405020304" pitchFamily="18" charset="0"/>
                <a:ea typeface="Verdana" pitchFamily="34" charset="0"/>
                <a:cs typeface="Times New Roman" panose="02020603050405020304" pitchFamily="18" charset="0"/>
              </a:rPr>
              <a:t>Social impact</a:t>
            </a:r>
          </a:p>
          <a:p>
            <a:pPr marL="342900" indent="-342900" algn="just">
              <a:buFont typeface="Wingdings" panose="05000000000000000000" pitchFamily="2" charset="2"/>
              <a:buChar char="§"/>
            </a:pPr>
            <a:r>
              <a:rPr lang="fr-FR" sz="4400" dirty="0" err="1">
                <a:solidFill>
                  <a:schemeClr val="accent1">
                    <a:lumMod val="50000"/>
                  </a:schemeClr>
                </a:solidFill>
                <a:latin typeface="Times New Roman" panose="02020603050405020304" pitchFamily="18" charset="0"/>
                <a:ea typeface="Verdana" pitchFamily="34" charset="0"/>
                <a:cs typeface="Times New Roman" panose="02020603050405020304" pitchFamily="18" charset="0"/>
              </a:rPr>
              <a:t>References</a:t>
            </a:r>
            <a:endParaRPr lang="fr-FR" sz="4400" dirty="0">
              <a:solidFill>
                <a:schemeClr val="accent1">
                  <a:lumMod val="50000"/>
                </a:schemeClr>
              </a:solidFill>
              <a:latin typeface="Times New Roman" panose="02020603050405020304" pitchFamily="18" charset="0"/>
              <a:ea typeface="Verdana" pitchFamily="34" charset="0"/>
              <a:cs typeface="Times New Roman" panose="02020603050405020304" pitchFamily="18" charset="0"/>
            </a:endParaRPr>
          </a:p>
          <a:p>
            <a:pPr marL="0" indent="0" algn="just">
              <a:buNone/>
            </a:pPr>
            <a:endParaRPr lang="en-IN" dirty="0"/>
          </a:p>
        </p:txBody>
      </p:sp>
      <p:pic>
        <p:nvPicPr>
          <p:cNvPr id="4" name="Picture 3"/>
          <p:cNvPicPr>
            <a:picLocks noChangeAspect="1"/>
          </p:cNvPicPr>
          <p:nvPr/>
        </p:nvPicPr>
        <p:blipFill>
          <a:blip r:embed="rId2"/>
          <a:stretch>
            <a:fillRect/>
          </a:stretch>
        </p:blipFill>
        <p:spPr>
          <a:xfrm>
            <a:off x="9519302" y="4930909"/>
            <a:ext cx="2444810" cy="1375206"/>
          </a:xfrm>
          <a:prstGeom prst="rect">
            <a:avLst/>
          </a:prstGeom>
        </p:spPr>
      </p:pic>
    </p:spTree>
    <p:extLst>
      <p:ext uri="{BB962C8B-B14F-4D97-AF65-F5344CB8AC3E}">
        <p14:creationId xmlns:p14="http://schemas.microsoft.com/office/powerpoint/2010/main" val="39247705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lumMod val="50000"/>
                  </a:schemeClr>
                </a:solidFill>
                <a:latin typeface="Verdana" pitchFamily="34" charset="0"/>
                <a:ea typeface="Verdana" pitchFamily="34" charset="0"/>
                <a:cs typeface="Verdana" pitchFamily="34" charset="0"/>
              </a:rPr>
              <a:t>Problem Statement</a:t>
            </a:r>
            <a:endParaRPr lang="en-IN" dirty="0"/>
          </a:p>
        </p:txBody>
      </p:sp>
      <p:sp>
        <p:nvSpPr>
          <p:cNvPr id="3" name="Content Placeholder 2"/>
          <p:cNvSpPr>
            <a:spLocks noGrp="1"/>
          </p:cNvSpPr>
          <p:nvPr>
            <p:ph idx="1"/>
          </p:nvPr>
        </p:nvSpPr>
        <p:spPr>
          <a:xfrm>
            <a:off x="685800" y="2063396"/>
            <a:ext cx="9697339" cy="4354495"/>
          </a:xfrm>
        </p:spPr>
        <p:txBody>
          <a:bodyPr>
            <a:normAutofit/>
          </a:bodyPr>
          <a:lstStyle/>
          <a:p>
            <a:pPr algn="just"/>
            <a:r>
              <a:rPr lang="en-IN" sz="2800" dirty="0">
                <a:latin typeface="Times New Roman" panose="02020603050405020304" pitchFamily="18" charset="0"/>
                <a:cs typeface="Times New Roman" panose="02020603050405020304" pitchFamily="18" charset="0"/>
              </a:rPr>
              <a:t>Now a days with the advancement of technology, people can have a real time experience of virtual </a:t>
            </a:r>
            <a:r>
              <a:rPr lang="en-IN" sz="2800" dirty="0" smtClean="0">
                <a:latin typeface="Times New Roman" panose="02020603050405020304" pitchFamily="18" charset="0"/>
                <a:cs typeface="Times New Roman" panose="02020603050405020304" pitchFamily="18" charset="0"/>
              </a:rPr>
              <a:t>things. </a:t>
            </a:r>
          </a:p>
          <a:p>
            <a:pPr algn="just"/>
            <a:r>
              <a:rPr lang="en-IN" sz="2800" dirty="0" smtClean="0">
                <a:latin typeface="Times New Roman" panose="02020603050405020304" pitchFamily="18" charset="0"/>
                <a:cs typeface="Times New Roman" panose="02020603050405020304" pitchFamily="18" charset="0"/>
              </a:rPr>
              <a:t>This </a:t>
            </a:r>
            <a:r>
              <a:rPr lang="en-IN" sz="2800" dirty="0">
                <a:latin typeface="Times New Roman" panose="02020603050405020304" pitchFamily="18" charset="0"/>
                <a:cs typeface="Times New Roman" panose="02020603050405020304" pitchFamily="18" charset="0"/>
              </a:rPr>
              <a:t>project presents a basic AR projector; a hardware component useful to view AR based applications in mobile and </a:t>
            </a:r>
            <a:r>
              <a:rPr lang="en-IN" sz="2800" dirty="0" smtClean="0">
                <a:latin typeface="Times New Roman" panose="02020603050405020304" pitchFamily="18" charset="0"/>
                <a:cs typeface="Times New Roman" panose="02020603050405020304" pitchFamily="18" charset="0"/>
              </a:rPr>
              <a:t>websites. The </a:t>
            </a:r>
            <a:r>
              <a:rPr lang="en-IN" sz="2800" dirty="0">
                <a:latin typeface="Times New Roman" panose="02020603050405020304" pitchFamily="18" charset="0"/>
                <a:cs typeface="Times New Roman" panose="02020603050405020304" pitchFamily="18" charset="0"/>
              </a:rPr>
              <a:t>main aim of this project is to aid the students with real time experience to learn the concepts with the help of a cheaper, but quality AR viewer. </a:t>
            </a:r>
            <a:endParaRPr lang="en-IN" sz="2800" dirty="0"/>
          </a:p>
        </p:txBody>
      </p:sp>
      <p:pic>
        <p:nvPicPr>
          <p:cNvPr id="4" name="Picture 3"/>
          <p:cNvPicPr>
            <a:picLocks noChangeAspect="1"/>
          </p:cNvPicPr>
          <p:nvPr/>
        </p:nvPicPr>
        <p:blipFill>
          <a:blip r:embed="rId2"/>
          <a:stretch>
            <a:fillRect/>
          </a:stretch>
        </p:blipFill>
        <p:spPr>
          <a:xfrm>
            <a:off x="10289136" y="4898880"/>
            <a:ext cx="1717704" cy="1717704"/>
          </a:xfrm>
          <a:prstGeom prst="rect">
            <a:avLst/>
          </a:prstGeom>
        </p:spPr>
      </p:pic>
    </p:spTree>
    <p:extLst>
      <p:ext uri="{BB962C8B-B14F-4D97-AF65-F5344CB8AC3E}">
        <p14:creationId xmlns:p14="http://schemas.microsoft.com/office/powerpoint/2010/main" val="11785241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3430" y="751066"/>
            <a:ext cx="10396882" cy="1151965"/>
          </a:xfrm>
        </p:spPr>
        <p:txBody>
          <a:bodyPr/>
          <a:lstStyle/>
          <a:p>
            <a:r>
              <a:rPr lang="en-US" dirty="0" smtClean="0">
                <a:latin typeface="Verdana" panose="020B0604030504040204" pitchFamily="34" charset="0"/>
                <a:ea typeface="Verdana" panose="020B0604030504040204" pitchFamily="34" charset="0"/>
              </a:rPr>
              <a:t>introduction</a:t>
            </a:r>
            <a:endParaRPr lang="en-IN" dirty="0">
              <a:latin typeface="Verdana" panose="020B0604030504040204" pitchFamily="34" charset="0"/>
              <a:ea typeface="Verdana" panose="020B0604030504040204" pitchFamily="34" charset="0"/>
            </a:endParaRPr>
          </a:p>
        </p:txBody>
      </p:sp>
      <p:sp>
        <p:nvSpPr>
          <p:cNvPr id="3" name="Content Placeholder 2"/>
          <p:cNvSpPr>
            <a:spLocks noGrp="1"/>
          </p:cNvSpPr>
          <p:nvPr>
            <p:ph idx="1"/>
          </p:nvPr>
        </p:nvSpPr>
        <p:spPr>
          <a:xfrm>
            <a:off x="523430" y="2128662"/>
            <a:ext cx="10475006" cy="3440095"/>
          </a:xfrm>
        </p:spPr>
        <p:txBody>
          <a:bodyPr>
            <a:noAutofit/>
          </a:bodyPr>
          <a:lstStyle/>
          <a:p>
            <a:pPr algn="just"/>
            <a:r>
              <a:rPr lang="en-US" sz="3600" dirty="0" smtClean="0">
                <a:latin typeface="Times New Roman" panose="02020603050405020304" pitchFamily="18" charset="0"/>
                <a:cs typeface="Times New Roman" panose="02020603050405020304" pitchFamily="18" charset="0"/>
              </a:rPr>
              <a:t>As </a:t>
            </a:r>
            <a:r>
              <a:rPr lang="en-US" sz="3600" dirty="0">
                <a:latin typeface="Times New Roman" panose="02020603050405020304" pitchFamily="18" charset="0"/>
                <a:cs typeface="Times New Roman" panose="02020603050405020304" pitchFamily="18" charset="0"/>
              </a:rPr>
              <a:t>emerging technology, Augmented Reality (AR) brings up a lot of advantages to technologies such as information display, image processing, fast computing and networking.  In this project, an AR viewer is build to be used in the Education Sector.</a:t>
            </a:r>
            <a:r>
              <a:rPr lang="en-IN" sz="3600" dirty="0">
                <a:latin typeface="Times New Roman" panose="02020603050405020304" pitchFamily="18" charset="0"/>
                <a:cs typeface="Times New Roman" panose="02020603050405020304" pitchFamily="18" charset="0"/>
              </a:rPr>
              <a:t>          </a:t>
            </a:r>
          </a:p>
          <a:p>
            <a:pPr algn="just"/>
            <a:endParaRPr lang="en-US" sz="2800" dirty="0" smtClean="0">
              <a:latin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3881927" y="2332039"/>
            <a:ext cx="6918819" cy="72530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endParaRPr lang="en-IN" dirty="0"/>
          </a:p>
        </p:txBody>
      </p:sp>
    </p:spTree>
    <p:extLst>
      <p:ext uri="{BB962C8B-B14F-4D97-AF65-F5344CB8AC3E}">
        <p14:creationId xmlns:p14="http://schemas.microsoft.com/office/powerpoint/2010/main" val="28277896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dirty="0" smtClean="0">
                <a:solidFill>
                  <a:schemeClr val="accent1">
                    <a:lumMod val="50000"/>
                  </a:schemeClr>
                </a:solidFill>
                <a:latin typeface="Verdana" pitchFamily="34" charset="0"/>
                <a:ea typeface="Verdana" pitchFamily="34" charset="0"/>
                <a:cs typeface="Verdana" pitchFamily="34" charset="0"/>
              </a:rPr>
              <a:t>Objective</a:t>
            </a:r>
            <a:endParaRPr lang="en-IN" dirty="0"/>
          </a:p>
        </p:txBody>
      </p:sp>
      <p:sp>
        <p:nvSpPr>
          <p:cNvPr id="3" name="Content Placeholder 2"/>
          <p:cNvSpPr>
            <a:spLocks noGrp="1"/>
          </p:cNvSpPr>
          <p:nvPr>
            <p:ph idx="1"/>
          </p:nvPr>
        </p:nvSpPr>
        <p:spPr>
          <a:xfrm>
            <a:off x="581114" y="1743342"/>
            <a:ext cx="11280449" cy="4700187"/>
          </a:xfrm>
        </p:spPr>
        <p:txBody>
          <a:bodyPr>
            <a:normAutofit/>
          </a:bodyPr>
          <a:lstStyle/>
          <a:p>
            <a:pPr lvl="0" algn="just"/>
            <a:r>
              <a:rPr lang="en-US" sz="3600" dirty="0">
                <a:latin typeface="Times New Roman" panose="02020603050405020304" pitchFamily="18" charset="0"/>
                <a:cs typeface="Times New Roman" panose="02020603050405020304" pitchFamily="18" charset="0"/>
              </a:rPr>
              <a:t>The objective of the project is to view the object in 2d(or 3d) with the real world to experience the 360 degree view of the object.</a:t>
            </a:r>
            <a:endParaRPr lang="en-IN" sz="3600" dirty="0">
              <a:latin typeface="Times New Roman" panose="02020603050405020304" pitchFamily="18" charset="0"/>
              <a:cs typeface="Times New Roman" panose="02020603050405020304" pitchFamily="18" charset="0"/>
            </a:endParaRPr>
          </a:p>
          <a:p>
            <a:pPr lvl="0" algn="just"/>
            <a:r>
              <a:rPr lang="en-US" sz="3600" dirty="0">
                <a:latin typeface="Times New Roman" panose="02020603050405020304" pitchFamily="18" charset="0"/>
                <a:cs typeface="Times New Roman" panose="02020603050405020304" pitchFamily="18" charset="0"/>
              </a:rPr>
              <a:t>To implement a relatively small setup which can fit into a both physical world and virtual world.</a:t>
            </a:r>
            <a:endParaRPr lang="en-IN" sz="3600" dirty="0">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endParaRPr>
          </a:p>
        </p:txBody>
      </p:sp>
      <p:pic>
        <p:nvPicPr>
          <p:cNvPr id="4" name="Picture 2" descr="21,401 BEST Augmented Reality Icon IMAGES, STOCK PHOTOS &amp; VECTORS | Adobe  Sto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8038" y="4666005"/>
            <a:ext cx="3345677" cy="1486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1803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dirty="0" err="1">
                <a:solidFill>
                  <a:schemeClr val="accent1">
                    <a:lumMod val="50000"/>
                  </a:schemeClr>
                </a:solidFill>
                <a:latin typeface="Verdana" pitchFamily="34" charset="0"/>
                <a:ea typeface="Verdana" pitchFamily="34" charset="0"/>
                <a:cs typeface="Verdana" pitchFamily="34" charset="0"/>
              </a:rPr>
              <a:t>Literature</a:t>
            </a:r>
            <a:r>
              <a:rPr lang="fr-FR" dirty="0">
                <a:solidFill>
                  <a:schemeClr val="accent1">
                    <a:lumMod val="50000"/>
                  </a:schemeClr>
                </a:solidFill>
                <a:latin typeface="Verdana" pitchFamily="34" charset="0"/>
                <a:ea typeface="Verdana" pitchFamily="34" charset="0"/>
                <a:cs typeface="Verdana" pitchFamily="34" charset="0"/>
              </a:rPr>
              <a:t> </a:t>
            </a:r>
            <a:r>
              <a:rPr lang="fr-FR" dirty="0" smtClean="0">
                <a:solidFill>
                  <a:schemeClr val="accent1">
                    <a:lumMod val="50000"/>
                  </a:schemeClr>
                </a:solidFill>
                <a:latin typeface="Verdana" pitchFamily="34" charset="0"/>
                <a:ea typeface="Verdana" pitchFamily="34" charset="0"/>
                <a:cs typeface="Verdana" pitchFamily="34" charset="0"/>
              </a:rPr>
              <a:t>Survey</a:t>
            </a:r>
            <a:endParaRPr lang="en-IN" dirty="0"/>
          </a:p>
        </p:txBody>
      </p:sp>
      <p:sp>
        <p:nvSpPr>
          <p:cNvPr id="3" name="Content Placeholder 2"/>
          <p:cNvSpPr>
            <a:spLocks noGrp="1"/>
          </p:cNvSpPr>
          <p:nvPr>
            <p:ph idx="1"/>
          </p:nvPr>
        </p:nvSpPr>
        <p:spPr>
          <a:xfrm>
            <a:off x="307650" y="1674976"/>
            <a:ext cx="10772858" cy="4708732"/>
          </a:xfrm>
        </p:spPr>
        <p:txBody>
          <a:bodyPr>
            <a:noAutofit/>
          </a:bodyPr>
          <a:lstStyle/>
          <a:p>
            <a:pPr algn="just"/>
            <a:r>
              <a:rPr lang="en-US" sz="2800" dirty="0">
                <a:latin typeface="Times New Roman" panose="02020603050405020304" pitchFamily="18" charset="0"/>
                <a:cs typeface="Times New Roman" panose="02020603050405020304" pitchFamily="18" charset="0"/>
              </a:rPr>
              <a:t>Presently, many organizations are exploring the advantages that applications of augmented reality have to offer. Literature reviews indicate state of the art research being done at the following organizations: </a:t>
            </a:r>
            <a:endParaRPr lang="en-US" sz="2800" dirty="0" smtClean="0">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University of North Carolina (develop and operate a system that allows a physician to see directly inside a patient, using AR</a:t>
            </a:r>
            <a:r>
              <a:rPr lang="en-US" sz="2800" dirty="0" smtClean="0">
                <a:latin typeface="Times New Roman" panose="02020603050405020304" pitchFamily="18" charset="0"/>
                <a:cs typeface="Times New Roman" panose="02020603050405020304" pitchFamily="18" charset="0"/>
              </a:rPr>
              <a:t>).</a:t>
            </a:r>
          </a:p>
          <a:p>
            <a:pPr algn="just"/>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Columbia University (developing a prototype system that uses a </a:t>
            </a:r>
            <a:r>
              <a:rPr lang="en-US" sz="2800" dirty="0" smtClean="0">
                <a:latin typeface="Times New Roman" panose="02020603050405020304" pitchFamily="18" charset="0"/>
                <a:cs typeface="Times New Roman" panose="02020603050405020304" pitchFamily="18" charset="0"/>
              </a:rPr>
              <a:t>see through </a:t>
            </a:r>
            <a:r>
              <a:rPr lang="en-US" sz="2800" dirty="0">
                <a:latin typeface="Times New Roman" panose="02020603050405020304" pitchFamily="18" charset="0"/>
                <a:cs typeface="Times New Roman" panose="02020603050405020304" pitchFamily="18" charset="0"/>
              </a:rPr>
              <a:t>head-mounted display to explain simple end-user maintenance) </a:t>
            </a:r>
          </a:p>
        </p:txBody>
      </p:sp>
    </p:spTree>
    <p:extLst>
      <p:ext uri="{BB962C8B-B14F-4D97-AF65-F5344CB8AC3E}">
        <p14:creationId xmlns:p14="http://schemas.microsoft.com/office/powerpoint/2010/main" val="33378855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solidFill>
                  <a:schemeClr val="accent1">
                    <a:lumMod val="50000"/>
                  </a:schemeClr>
                </a:solidFill>
                <a:latin typeface="Verdana" pitchFamily="34" charset="0"/>
                <a:ea typeface="Verdana" pitchFamily="34" charset="0"/>
                <a:cs typeface="Verdana" pitchFamily="34" charset="0"/>
              </a:rPr>
              <a:t>Literature</a:t>
            </a:r>
            <a:r>
              <a:rPr lang="fr-FR" dirty="0">
                <a:solidFill>
                  <a:schemeClr val="accent1">
                    <a:lumMod val="50000"/>
                  </a:schemeClr>
                </a:solidFill>
                <a:latin typeface="Verdana" pitchFamily="34" charset="0"/>
                <a:ea typeface="Verdana" pitchFamily="34" charset="0"/>
                <a:cs typeface="Verdana" pitchFamily="34" charset="0"/>
              </a:rPr>
              <a:t> Survey</a:t>
            </a:r>
            <a:endParaRPr lang="en-IN" dirty="0"/>
          </a:p>
        </p:txBody>
      </p:sp>
      <p:sp>
        <p:nvSpPr>
          <p:cNvPr id="3" name="Content Placeholder 2"/>
          <p:cNvSpPr>
            <a:spLocks noGrp="1"/>
          </p:cNvSpPr>
          <p:nvPr>
            <p:ph idx="1"/>
          </p:nvPr>
        </p:nvSpPr>
        <p:spPr>
          <a:xfrm>
            <a:off x="508017" y="2057790"/>
            <a:ext cx="10994760" cy="4555973"/>
          </a:xfrm>
        </p:spPr>
        <p:txBody>
          <a:bodyPr>
            <a:normAutofit/>
          </a:bodyPr>
          <a:lstStyle/>
          <a:p>
            <a:pPr algn="just"/>
            <a:r>
              <a:rPr lang="en-US" sz="2800" dirty="0">
                <a:latin typeface="Times New Roman" panose="02020603050405020304" pitchFamily="18" charset="0"/>
                <a:cs typeface="Times New Roman" panose="02020603050405020304" pitchFamily="18" charset="0"/>
              </a:rPr>
              <a:t>Boeing (development of a system for assembly procedures) </a:t>
            </a:r>
          </a:p>
          <a:p>
            <a:pPr algn="just"/>
            <a:r>
              <a:rPr lang="en-US" sz="2800" dirty="0">
                <a:latin typeface="Times New Roman" panose="02020603050405020304" pitchFamily="18" charset="0"/>
                <a:cs typeface="Times New Roman" panose="02020603050405020304" pitchFamily="18" charset="0"/>
              </a:rPr>
              <a:t>Siemens (development of systems for control of complex systems and processes) </a:t>
            </a:r>
          </a:p>
          <a:p>
            <a:pPr algn="just"/>
            <a:r>
              <a:rPr lang="en-US" sz="2800" dirty="0">
                <a:latin typeface="Times New Roman" panose="02020603050405020304" pitchFamily="18" charset="0"/>
                <a:cs typeface="Times New Roman" panose="02020603050405020304" pitchFamily="18" charset="0"/>
              </a:rPr>
              <a:t>Naval Research Lab (develop and operate a battlefield information transfer system) </a:t>
            </a:r>
            <a:endParaRPr lang="en-US" sz="2800" dirty="0" smtClean="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University of Washington (develop an augmented reality authoring program)</a:t>
            </a:r>
            <a:endParaRPr lang="en-IN" sz="2800" dirty="0">
              <a:latin typeface="Times New Roman" panose="02020603050405020304" pitchFamily="18" charset="0"/>
              <a:cs typeface="Times New Roman" panose="02020603050405020304" pitchFamily="18" charset="0"/>
            </a:endParaRPr>
          </a:p>
          <a:p>
            <a:pPr marL="0" indent="0">
              <a:buNone/>
            </a:pPr>
            <a:endParaRPr lang="en-US" sz="4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744902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093862"/>
            <a:ext cx="10406640" cy="803304"/>
          </a:xfrm>
        </p:spPr>
        <p:txBody>
          <a:bodyPr>
            <a:normAutofit fontScale="90000"/>
          </a:bodyPr>
          <a:lstStyle/>
          <a:p>
            <a:r>
              <a:rPr lang="fr-FR" dirty="0" err="1" smtClean="0">
                <a:solidFill>
                  <a:schemeClr val="accent1">
                    <a:lumMod val="50000"/>
                  </a:schemeClr>
                </a:solidFill>
                <a:latin typeface="Verdana" pitchFamily="34" charset="0"/>
                <a:ea typeface="Verdana" pitchFamily="34" charset="0"/>
                <a:cs typeface="Verdana" pitchFamily="34" charset="0"/>
              </a:rPr>
              <a:t>Methodology</a:t>
            </a:r>
            <a:r>
              <a:rPr lang="fr-FR" dirty="0" smtClean="0">
                <a:solidFill>
                  <a:schemeClr val="accent1">
                    <a:lumMod val="50000"/>
                  </a:schemeClr>
                </a:solidFill>
                <a:latin typeface="Verdana" pitchFamily="34" charset="0"/>
                <a:ea typeface="Verdana" pitchFamily="34" charset="0"/>
                <a:cs typeface="Verdana" pitchFamily="34" charset="0"/>
              </a:rPr>
              <a:t>:</a:t>
            </a:r>
            <a:r>
              <a:rPr lang="fr-FR" dirty="0">
                <a:solidFill>
                  <a:schemeClr val="accent1">
                    <a:lumMod val="50000"/>
                  </a:schemeClr>
                </a:solidFill>
                <a:latin typeface="Verdana" pitchFamily="34" charset="0"/>
                <a:ea typeface="Verdana" pitchFamily="34" charset="0"/>
                <a:cs typeface="Verdana" pitchFamily="34" charset="0"/>
              </a:rPr>
              <a:t/>
            </a:r>
            <a:br>
              <a:rPr lang="fr-FR" dirty="0">
                <a:solidFill>
                  <a:schemeClr val="accent1">
                    <a:lumMod val="50000"/>
                  </a:schemeClr>
                </a:solidFill>
                <a:latin typeface="Verdana" pitchFamily="34" charset="0"/>
                <a:ea typeface="Verdana" pitchFamily="34" charset="0"/>
                <a:cs typeface="Verdana" pitchFamily="34" charset="0"/>
              </a:rPr>
            </a:br>
            <a:endParaRPr lang="en-IN" dirty="0"/>
          </a:p>
        </p:txBody>
      </p:sp>
      <p:sp>
        <p:nvSpPr>
          <p:cNvPr id="3" name="Content Placeholder 2"/>
          <p:cNvSpPr>
            <a:spLocks noGrp="1"/>
          </p:cNvSpPr>
          <p:nvPr>
            <p:ph idx="1"/>
          </p:nvPr>
        </p:nvSpPr>
        <p:spPr>
          <a:xfrm>
            <a:off x="685801" y="2140308"/>
            <a:ext cx="11107395" cy="3722107"/>
          </a:xfrm>
        </p:spPr>
        <p:txBody>
          <a:bodyPr>
            <a:noAutofit/>
          </a:bodyPr>
          <a:lstStyle/>
          <a:p>
            <a:pPr algn="just"/>
            <a:r>
              <a:rPr lang="en-US" sz="2800" dirty="0">
                <a:latin typeface="Times New Roman" panose="02020603050405020304" pitchFamily="18" charset="0"/>
                <a:cs typeface="Times New Roman" panose="02020603050405020304" pitchFamily="18" charset="0"/>
              </a:rPr>
              <a:t>We see objects in our world by the light reflected from them. </a:t>
            </a:r>
            <a:endParaRPr lang="en-US" sz="2800" dirty="0" smtClean="0">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Our </a:t>
            </a:r>
            <a:r>
              <a:rPr lang="en-US" sz="2800" dirty="0">
                <a:latin typeface="Times New Roman" panose="02020603050405020304" pitchFamily="18" charset="0"/>
                <a:cs typeface="Times New Roman" panose="02020603050405020304" pitchFamily="18" charset="0"/>
              </a:rPr>
              <a:t>mind creates a projection of object in the line of incoming light. </a:t>
            </a:r>
            <a:endParaRPr lang="en-US" sz="2800" dirty="0" smtClean="0">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To </a:t>
            </a:r>
            <a:r>
              <a:rPr lang="en-US" sz="2800" dirty="0">
                <a:latin typeface="Times New Roman" panose="02020603050405020304" pitchFamily="18" charset="0"/>
                <a:cs typeface="Times New Roman" panose="02020603050405020304" pitchFamily="18" charset="0"/>
              </a:rPr>
              <a:t>mix a virtual object into </a:t>
            </a:r>
            <a:r>
              <a:rPr lang="en-US" sz="2800" dirty="0" smtClean="0">
                <a:latin typeface="Times New Roman" panose="02020603050405020304" pitchFamily="18" charset="0"/>
                <a:cs typeface="Times New Roman" panose="02020603050405020304" pitchFamily="18" charset="0"/>
              </a:rPr>
              <a:t>our </a:t>
            </a:r>
            <a:r>
              <a:rPr lang="en-US" sz="2800" dirty="0">
                <a:latin typeface="Times New Roman" panose="02020603050405020304" pitchFamily="18" charset="0"/>
                <a:cs typeface="Times New Roman" panose="02020603050405020304" pitchFamily="18" charset="0"/>
              </a:rPr>
              <a:t>real world, </a:t>
            </a:r>
            <a:r>
              <a:rPr lang="en-US" sz="2800" dirty="0" smtClean="0">
                <a:latin typeface="Times New Roman" panose="02020603050405020304" pitchFamily="18" charset="0"/>
                <a:cs typeface="Times New Roman" panose="02020603050405020304" pitchFamily="18" charset="0"/>
              </a:rPr>
              <a:t>we </a:t>
            </a:r>
            <a:r>
              <a:rPr lang="en-US" sz="2800" dirty="0">
                <a:latin typeface="Times New Roman" panose="02020603050405020304" pitchFamily="18" charset="0"/>
                <a:cs typeface="Times New Roman" panose="02020603050405020304" pitchFamily="18" charset="0"/>
              </a:rPr>
              <a:t>need to find a way to project it such that it creates a kind of illusion that the object reflecting light is in front of me. </a:t>
            </a:r>
            <a:endParaRPr lang="en-US" sz="2800" dirty="0" smtClean="0">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That </a:t>
            </a:r>
            <a:r>
              <a:rPr lang="en-US" sz="2800" dirty="0">
                <a:latin typeface="Times New Roman" panose="02020603050405020304" pitchFamily="18" charset="0"/>
                <a:cs typeface="Times New Roman" panose="02020603050405020304" pitchFamily="18" charset="0"/>
              </a:rPr>
              <a:t>way my mind will believe that the virtual and real objects are both in the same plane</a:t>
            </a:r>
            <a:r>
              <a:rPr lang="en-US" sz="2800" dirty="0" smtClean="0">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82592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dirty="0" err="1">
                <a:solidFill>
                  <a:schemeClr val="accent1">
                    <a:lumMod val="50000"/>
                  </a:schemeClr>
                </a:solidFill>
                <a:latin typeface="Verdana" pitchFamily="34" charset="0"/>
                <a:ea typeface="Verdana" pitchFamily="34" charset="0"/>
                <a:cs typeface="Verdana" pitchFamily="34" charset="0"/>
              </a:rPr>
              <a:t>Requirement</a:t>
            </a:r>
            <a:r>
              <a:rPr lang="fr-FR" dirty="0">
                <a:solidFill>
                  <a:schemeClr val="accent1">
                    <a:lumMod val="50000"/>
                  </a:schemeClr>
                </a:solidFill>
                <a:latin typeface="Verdana" pitchFamily="34" charset="0"/>
                <a:ea typeface="Verdana" pitchFamily="34" charset="0"/>
                <a:cs typeface="Verdana" pitchFamily="34" charset="0"/>
              </a:rPr>
              <a:t> </a:t>
            </a:r>
            <a:r>
              <a:rPr lang="fr-FR" dirty="0" err="1" smtClean="0">
                <a:solidFill>
                  <a:schemeClr val="accent1">
                    <a:lumMod val="50000"/>
                  </a:schemeClr>
                </a:solidFill>
                <a:latin typeface="Verdana" pitchFamily="34" charset="0"/>
                <a:ea typeface="Verdana" pitchFamily="34" charset="0"/>
                <a:cs typeface="Verdana" pitchFamily="34" charset="0"/>
              </a:rPr>
              <a:t>Specification</a:t>
            </a:r>
            <a:r>
              <a:rPr lang="fr-FR" dirty="0" smtClean="0">
                <a:solidFill>
                  <a:schemeClr val="accent1">
                    <a:lumMod val="50000"/>
                  </a:schemeClr>
                </a:solidFill>
                <a:latin typeface="Verdana" pitchFamily="34" charset="0"/>
                <a:ea typeface="Verdana" pitchFamily="34" charset="0"/>
                <a:cs typeface="Verdana" pitchFamily="34" charset="0"/>
              </a:rPr>
              <a:t>:</a:t>
            </a:r>
            <a:endParaRPr lang="en-IN" dirty="0"/>
          </a:p>
        </p:txBody>
      </p:sp>
      <p:sp>
        <p:nvSpPr>
          <p:cNvPr id="3" name="Content Placeholder 2"/>
          <p:cNvSpPr>
            <a:spLocks noGrp="1"/>
          </p:cNvSpPr>
          <p:nvPr>
            <p:ph idx="1"/>
          </p:nvPr>
        </p:nvSpPr>
        <p:spPr>
          <a:xfrm>
            <a:off x="574704" y="2298819"/>
            <a:ext cx="10394707" cy="3767976"/>
          </a:xfrm>
        </p:spPr>
        <p:txBody>
          <a:bodyPr>
            <a:normAutofit fontScale="77500" lnSpcReduction="20000"/>
          </a:bodyPr>
          <a:lstStyle/>
          <a:p>
            <a:pPr algn="just"/>
            <a:r>
              <a:rPr lang="en-US" sz="3600" b="1" dirty="0">
                <a:latin typeface="Times New Roman" panose="02020603050405020304" pitchFamily="18" charset="0"/>
                <a:cs typeface="Times New Roman" panose="02020603050405020304" pitchFamily="18" charset="0"/>
              </a:rPr>
              <a:t>HARDWARE REQUIREMENTS</a:t>
            </a:r>
            <a:endParaRPr lang="en-IN" sz="36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US" sz="3600" dirty="0">
                <a:latin typeface="Times New Roman" panose="02020603050405020304" pitchFamily="18" charset="0"/>
                <a:cs typeface="Times New Roman" panose="02020603050405020304" pitchFamily="18" charset="0"/>
              </a:rPr>
              <a:t>Cardboard</a:t>
            </a:r>
            <a:endParaRPr lang="en-IN" sz="36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US" sz="3600" dirty="0">
                <a:latin typeface="Times New Roman" panose="02020603050405020304" pitchFamily="18" charset="0"/>
                <a:cs typeface="Times New Roman" panose="02020603050405020304" pitchFamily="18" charset="0"/>
              </a:rPr>
              <a:t>Magnifier glass or</a:t>
            </a:r>
            <a:endParaRPr lang="en-IN" sz="36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US" sz="3600" dirty="0">
                <a:solidFill>
                  <a:srgbClr val="61768F"/>
                </a:solidFill>
                <a:latin typeface="Times New Roman" panose="02020603050405020304" pitchFamily="18" charset="0"/>
                <a:cs typeface="Times New Roman" panose="02020603050405020304" pitchFamily="18" charset="0"/>
              </a:rPr>
              <a:t>Google cardboard lens or</a:t>
            </a:r>
            <a:endParaRPr lang="en-IN" sz="3600" dirty="0">
              <a:solidFill>
                <a:srgbClr val="61768F"/>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US" sz="3600" dirty="0">
                <a:solidFill>
                  <a:srgbClr val="61768F"/>
                </a:solidFill>
                <a:latin typeface="Times New Roman" panose="02020603050405020304" pitchFamily="18" charset="0"/>
                <a:cs typeface="Times New Roman" panose="02020603050405020304" pitchFamily="18" charset="0"/>
              </a:rPr>
              <a:t>Convex </a:t>
            </a:r>
            <a:r>
              <a:rPr lang="en-US" sz="3600" dirty="0" smtClean="0">
                <a:solidFill>
                  <a:srgbClr val="61768F"/>
                </a:solidFill>
                <a:latin typeface="Times New Roman" panose="02020603050405020304" pitchFamily="18" charset="0"/>
                <a:cs typeface="Times New Roman" panose="02020603050405020304" pitchFamily="18" charset="0"/>
              </a:rPr>
              <a:t>lens</a:t>
            </a:r>
            <a:endParaRPr lang="en-IN" sz="3600" dirty="0">
              <a:solidFill>
                <a:srgbClr val="61768F"/>
              </a:solidFill>
              <a:latin typeface="Times New Roman" panose="02020603050405020304" pitchFamily="18" charset="0"/>
              <a:cs typeface="Times New Roman" panose="02020603050405020304" pitchFamily="18" charset="0"/>
            </a:endParaRPr>
          </a:p>
          <a:p>
            <a:pPr algn="just"/>
            <a:r>
              <a:rPr lang="en-US" sz="3600" b="1" dirty="0" smtClean="0">
                <a:latin typeface="Times New Roman" panose="02020603050405020304" pitchFamily="18" charset="0"/>
                <a:cs typeface="Times New Roman" panose="02020603050405020304" pitchFamily="18" charset="0"/>
              </a:rPr>
              <a:t>SOFTWARE </a:t>
            </a:r>
            <a:r>
              <a:rPr lang="en-US" sz="3600" b="1" dirty="0">
                <a:latin typeface="Times New Roman" panose="02020603050405020304" pitchFamily="18" charset="0"/>
                <a:cs typeface="Times New Roman" panose="02020603050405020304" pitchFamily="18" charset="0"/>
              </a:rPr>
              <a:t>REQUIREMENTS</a:t>
            </a:r>
            <a:endParaRPr lang="en-IN" sz="36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US" sz="3600" dirty="0">
                <a:latin typeface="Times New Roman" panose="02020603050405020304" pitchFamily="18" charset="0"/>
                <a:cs typeface="Times New Roman" panose="02020603050405020304" pitchFamily="18" charset="0"/>
              </a:rPr>
              <a:t>AR CORE capable android phone.</a:t>
            </a:r>
            <a:endParaRPr lang="en-IN" sz="36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US" sz="3600" dirty="0">
                <a:latin typeface="Times New Roman" panose="02020603050405020304" pitchFamily="18" charset="0"/>
                <a:cs typeface="Times New Roman" panose="02020603050405020304" pitchFamily="18" charset="0"/>
              </a:rPr>
              <a:t>360 degree </a:t>
            </a:r>
            <a:r>
              <a:rPr lang="en-US" sz="3600" dirty="0" smtClean="0">
                <a:latin typeface="Times New Roman" panose="02020603050405020304" pitchFamily="18" charset="0"/>
                <a:cs typeface="Times New Roman" panose="02020603050405020304" pitchFamily="18" charset="0"/>
              </a:rPr>
              <a:t>video.</a:t>
            </a:r>
            <a:endParaRPr lang="en-IN" sz="36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IN" dirty="0"/>
          </a:p>
          <a:p>
            <a:endParaRPr lang="en-IN" dirty="0"/>
          </a:p>
        </p:txBody>
      </p:sp>
      <p:pic>
        <p:nvPicPr>
          <p:cNvPr id="4" name="Picture 3"/>
          <p:cNvPicPr>
            <a:picLocks noChangeAspect="1"/>
          </p:cNvPicPr>
          <p:nvPr/>
        </p:nvPicPr>
        <p:blipFill>
          <a:blip r:embed="rId2"/>
          <a:stretch>
            <a:fillRect/>
          </a:stretch>
        </p:blipFill>
        <p:spPr>
          <a:xfrm>
            <a:off x="9395300" y="4015009"/>
            <a:ext cx="2647950" cy="1733550"/>
          </a:xfrm>
          <a:prstGeom prst="rect">
            <a:avLst/>
          </a:prstGeom>
        </p:spPr>
      </p:pic>
      <p:pic>
        <p:nvPicPr>
          <p:cNvPr id="5" name="Picture 4"/>
          <p:cNvPicPr>
            <a:picLocks noChangeAspect="1"/>
          </p:cNvPicPr>
          <p:nvPr/>
        </p:nvPicPr>
        <p:blipFill>
          <a:blip r:embed="rId3"/>
          <a:stretch>
            <a:fillRect/>
          </a:stretch>
        </p:blipFill>
        <p:spPr>
          <a:xfrm>
            <a:off x="8007987" y="2135469"/>
            <a:ext cx="3286125" cy="1390650"/>
          </a:xfrm>
          <a:prstGeom prst="rect">
            <a:avLst/>
          </a:prstGeom>
        </p:spPr>
      </p:pic>
      <p:pic>
        <p:nvPicPr>
          <p:cNvPr id="6" name="Picture 5"/>
          <p:cNvPicPr>
            <a:picLocks noChangeAspect="1"/>
          </p:cNvPicPr>
          <p:nvPr/>
        </p:nvPicPr>
        <p:blipFill>
          <a:blip r:embed="rId4"/>
          <a:stretch>
            <a:fillRect/>
          </a:stretch>
        </p:blipFill>
        <p:spPr>
          <a:xfrm>
            <a:off x="7195203" y="3823823"/>
            <a:ext cx="1496111" cy="1620787"/>
          </a:xfrm>
          <a:prstGeom prst="rect">
            <a:avLst/>
          </a:prstGeom>
        </p:spPr>
      </p:pic>
    </p:spTree>
    <p:extLst>
      <p:ext uri="{BB962C8B-B14F-4D97-AF65-F5344CB8AC3E}">
        <p14:creationId xmlns:p14="http://schemas.microsoft.com/office/powerpoint/2010/main" val="2855406662"/>
      </p:ext>
    </p:extLst>
  </p:cSld>
  <p:clrMapOvr>
    <a:masterClrMapping/>
  </p:clrMapOvr>
  <p:timing>
    <p:tnLst>
      <p:par>
        <p:cTn id="1" dur="indefinite" restart="never" nodeType="tmRoot"/>
      </p:par>
    </p:tnLst>
  </p:timing>
</p:sld>
</file>

<file path=ppt/theme/theme1.xml><?xml version="1.0" encoding="utf-8"?>
<a:theme xmlns:a="http://schemas.openxmlformats.org/drawingml/2006/main" name="160807-virtual-template-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650</TotalTime>
  <Words>895</Words>
  <Application>Microsoft Office PowerPoint</Application>
  <PresentationFormat>Widescreen</PresentationFormat>
  <Paragraphs>69</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Arial Black</vt:lpstr>
      <vt:lpstr>Times New Roman</vt:lpstr>
      <vt:lpstr>Verdana</vt:lpstr>
      <vt:lpstr>Wingdings</vt:lpstr>
      <vt:lpstr>160807-virtual-template-16x9</vt:lpstr>
      <vt:lpstr>Development of Augmented reality viewer</vt:lpstr>
      <vt:lpstr>CONTENTS</vt:lpstr>
      <vt:lpstr>Problem Statement</vt:lpstr>
      <vt:lpstr>introduction</vt:lpstr>
      <vt:lpstr>Objective</vt:lpstr>
      <vt:lpstr>Literature Survey</vt:lpstr>
      <vt:lpstr>Literature Survey</vt:lpstr>
      <vt:lpstr>Methodology: </vt:lpstr>
      <vt:lpstr>Requirement Specification:</vt:lpstr>
      <vt:lpstr>System Design:</vt:lpstr>
      <vt:lpstr>Implementation:</vt:lpstr>
      <vt:lpstr>Result:</vt:lpstr>
      <vt:lpstr>Social impact:</vt:lpstr>
      <vt:lpstr>conclusion:</vt:lpstr>
      <vt:lpstr>References: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ar viewer</dc:title>
  <dc:creator>WIN</dc:creator>
  <cp:lastModifiedBy>WIN</cp:lastModifiedBy>
  <cp:revision>40</cp:revision>
  <dcterms:created xsi:type="dcterms:W3CDTF">2021-05-14T03:58:30Z</dcterms:created>
  <dcterms:modified xsi:type="dcterms:W3CDTF">2021-05-24T08:15:02Z</dcterms:modified>
</cp:coreProperties>
</file>